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99" r:id="rId2"/>
    <p:sldId id="343" r:id="rId3"/>
    <p:sldId id="344" r:id="rId4"/>
    <p:sldId id="339" r:id="rId5"/>
    <p:sldId id="331" r:id="rId6"/>
    <p:sldId id="342" r:id="rId7"/>
    <p:sldId id="350" r:id="rId8"/>
    <p:sldId id="351" r:id="rId9"/>
    <p:sldId id="349" r:id="rId10"/>
    <p:sldId id="352" r:id="rId11"/>
    <p:sldId id="341" r:id="rId12"/>
    <p:sldId id="345" r:id="rId13"/>
    <p:sldId id="347" r:id="rId14"/>
    <p:sldId id="337" r:id="rId15"/>
    <p:sldId id="333" r:id="rId16"/>
    <p:sldId id="338" r:id="rId17"/>
  </p:sldIdLst>
  <p:sldSz cx="10688638" cy="7562850"/>
  <p:notesSz cx="6810375" cy="9942513"/>
  <p:defaultTextStyle>
    <a:defPPr>
      <a:defRPr lang="fr-FR"/>
    </a:defPPr>
    <a:lvl1pPr marL="0" algn="l" defTabSz="53261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2618" algn="l" defTabSz="53261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5235" algn="l" defTabSz="53261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97853" algn="l" defTabSz="53261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0471" algn="l" defTabSz="53261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3089" algn="l" defTabSz="53261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95707" algn="l" defTabSz="53261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28325" algn="l" defTabSz="53261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60943" algn="l" defTabSz="53261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FF8"/>
    <a:srgbClr val="437BC4"/>
    <a:srgbClr val="329216"/>
    <a:srgbClr val="CE2A78"/>
    <a:srgbClr val="71B6BD"/>
    <a:srgbClr val="257396"/>
    <a:srgbClr val="83194C"/>
    <a:srgbClr val="89B613"/>
    <a:srgbClr val="7B151B"/>
    <a:srgbClr val="BE0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45" autoAdjust="0"/>
  </p:normalViewPr>
  <p:slideViewPr>
    <p:cSldViewPr snapToGrid="0" snapToObjects="1" showGuides="1">
      <p:cViewPr>
        <p:scale>
          <a:sx n="100" d="100"/>
          <a:sy n="100" d="100"/>
        </p:scale>
        <p:origin x="-72" y="12"/>
      </p:cViewPr>
      <p:guideLst>
        <p:guide orient="horz" pos="900"/>
        <p:guide orient="horz" pos="2815"/>
        <p:guide pos="9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05C28-1972-654D-9289-847CF6008A54}" type="datetimeFigureOut">
              <a:rPr lang="fr-FR" smtClean="0"/>
              <a:t>29/06/2017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7A869-7FA4-5C48-B382-404CAC22E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302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file://localhost/Users/slapeyronie/Desktop/Images%20PNG/MAIN_TURQUOISE.png" TargetMode="External"/><Relationship Id="rId7" Type="http://schemas.openxmlformats.org/officeDocument/2006/relationships/image" Target="file://localhost/Users/slapeyronie/Desktop/Images%20PNG/MAIN_ORANG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localhost/Users/slapeyronie/Desktop/Images%20PNG/MAIN_ROSE.png" TargetMode="External"/><Relationship Id="rId4" Type="http://schemas.openxmlformats.org/officeDocument/2006/relationships/image" Target="../media/image2.png"/><Relationship Id="rId9" Type="http://schemas.openxmlformats.org/officeDocument/2006/relationships/image" Target="file://localhost/Users/slapeyronie/Desktop/Images%20PNG/MAIN_VERTE_floute%CC%81.png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file://localhost/Users/slapeyronie/Desktop/Images%20PNG/MAIN_VERTE_floute%CC%81.png" TargetMode="External"/><Relationship Id="rId3" Type="http://schemas.openxmlformats.org/officeDocument/2006/relationships/image" Target="file://localhost/Users/slapeyronie/Desktop/Images%20PNG/MAIN_TURQUOISE.png" TargetMode="External"/><Relationship Id="rId7" Type="http://schemas.openxmlformats.org/officeDocument/2006/relationships/image" Target="file://localhost/Users/slapeyronie/Desktop/Images%20PNG/MAIN_ORANGE.png" TargetMode="External"/><Relationship Id="rId12" Type="http://schemas.openxmlformats.org/officeDocument/2006/relationships/image" Target="../media/image4.png"/><Relationship Id="rId17" Type="http://schemas.openxmlformats.org/officeDocument/2006/relationships/image" Target="file://localhost/Users/slapeyronie/Desktop/Images%20PNG/MAIN_BLEUE.png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file://localhost/Users/slapeyronie/Desktop/Images%20PNG/MAIN_VERT_CLAIR.png" TargetMode="External"/><Relationship Id="rId5" Type="http://schemas.openxmlformats.org/officeDocument/2006/relationships/image" Target="file://localhost/Users/slapeyronie/Desktop/Images%20PNG/MAIN_ROSE.png" TargetMode="External"/><Relationship Id="rId15" Type="http://schemas.openxmlformats.org/officeDocument/2006/relationships/image" Target="file://localhost/Users/slapeyronie/Desktop/Images%20PNG/MAIN_JAUNE.png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file://localhost/Users/slapeyronie/Desktop/Images%20PNG/MAIN_VERT_FONCE%CC%81.png" TargetMode="External"/><Relationship Id="rId1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6426" y="1664074"/>
            <a:ext cx="8815789" cy="4991133"/>
          </a:xfrm>
        </p:spPr>
        <p:txBody>
          <a:bodyPr>
            <a:noAutofit/>
          </a:bodyPr>
          <a:lstStyle>
            <a:lvl1pPr marL="0" indent="0">
              <a:spcBef>
                <a:spcPts val="1398"/>
              </a:spcBef>
              <a:buNone/>
              <a:defRPr sz="1900">
                <a:solidFill>
                  <a:srgbClr val="CE2A78"/>
                </a:solidFill>
              </a:defRPr>
            </a:lvl1pPr>
            <a:lvl2pPr marL="0" indent="0" algn="just">
              <a:spcBef>
                <a:spcPts val="583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290351" indent="-266309" algn="just">
              <a:spcBef>
                <a:spcPts val="583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32484" indent="-266309" algn="just">
              <a:spcBef>
                <a:spcPts val="583"/>
              </a:spcBef>
              <a:tabLst/>
              <a:defRPr sz="1300">
                <a:solidFill>
                  <a:srgbClr val="CE2A78"/>
                </a:solidFill>
              </a:defRPr>
            </a:lvl4pPr>
            <a:lvl5pPr marL="1054140" indent="-266309" algn="just">
              <a:spcBef>
                <a:spcPts val="583"/>
              </a:spcBef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3201"/>
            <a:ext cx="10688638" cy="863599"/>
          </a:xfrm>
          <a:prstGeom prst="roundRect">
            <a:avLst>
              <a:gd name="adj" fmla="val 0"/>
            </a:avLst>
          </a:prstGeom>
          <a:solidFill>
            <a:srgbClr val="CE2A78"/>
          </a:solidFill>
          <a:ln>
            <a:noFill/>
          </a:ln>
        </p:spPr>
        <p:txBody>
          <a:bodyPr lIns="323960">
            <a:normAutofit/>
          </a:bodyPr>
          <a:lstStyle>
            <a:lvl1pPr algn="l">
              <a:defRPr sz="210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923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6426" y="1664074"/>
            <a:ext cx="8815789" cy="4991133"/>
          </a:xfrm>
        </p:spPr>
        <p:txBody>
          <a:bodyPr>
            <a:noAutofit/>
          </a:bodyPr>
          <a:lstStyle>
            <a:lvl1pPr marL="0" indent="0">
              <a:spcBef>
                <a:spcPts val="1398"/>
              </a:spcBef>
              <a:buNone/>
              <a:defRPr sz="1900">
                <a:solidFill>
                  <a:srgbClr val="437BC4"/>
                </a:solidFill>
              </a:defRPr>
            </a:lvl1pPr>
            <a:lvl2pPr marL="0" indent="0" algn="just">
              <a:spcBef>
                <a:spcPts val="583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290351" indent="-266309" algn="just">
              <a:spcBef>
                <a:spcPts val="583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32484" indent="-266309" algn="just">
              <a:spcBef>
                <a:spcPts val="583"/>
              </a:spcBef>
              <a:tabLst/>
              <a:defRPr sz="1300">
                <a:solidFill>
                  <a:srgbClr val="437BC4"/>
                </a:solidFill>
              </a:defRPr>
            </a:lvl4pPr>
            <a:lvl5pPr marL="1054140" indent="-266309" algn="just">
              <a:spcBef>
                <a:spcPts val="583"/>
              </a:spcBef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3201"/>
            <a:ext cx="10688638" cy="863599"/>
          </a:xfrm>
          <a:prstGeom prst="roundRect">
            <a:avLst>
              <a:gd name="adj" fmla="val 0"/>
            </a:avLst>
          </a:prstGeom>
          <a:solidFill>
            <a:srgbClr val="437BC4"/>
          </a:solidFill>
          <a:ln>
            <a:noFill/>
          </a:ln>
        </p:spPr>
        <p:txBody>
          <a:bodyPr lIns="323960">
            <a:normAutofit/>
          </a:bodyPr>
          <a:lstStyle>
            <a:lvl1pPr algn="l">
              <a:defRPr sz="210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3201"/>
            <a:ext cx="10688638" cy="863599"/>
          </a:xfrm>
          <a:prstGeom prst="roundRect">
            <a:avLst>
              <a:gd name="adj" fmla="val 0"/>
            </a:avLst>
          </a:prstGeom>
          <a:solidFill>
            <a:srgbClr val="329216"/>
          </a:solidFill>
          <a:ln>
            <a:noFill/>
          </a:ln>
        </p:spPr>
        <p:txBody>
          <a:bodyPr lIns="323960">
            <a:normAutofit/>
          </a:bodyPr>
          <a:lstStyle>
            <a:lvl1pPr algn="l">
              <a:defRPr sz="210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6426" y="1664074"/>
            <a:ext cx="8815789" cy="4991133"/>
          </a:xfrm>
        </p:spPr>
        <p:txBody>
          <a:bodyPr>
            <a:noAutofit/>
          </a:bodyPr>
          <a:lstStyle>
            <a:lvl1pPr marL="0" indent="0">
              <a:spcBef>
                <a:spcPts val="1398"/>
              </a:spcBef>
              <a:buNone/>
              <a:defRPr sz="1900">
                <a:solidFill>
                  <a:srgbClr val="329216"/>
                </a:solidFill>
              </a:defRPr>
            </a:lvl1pPr>
            <a:lvl2pPr marL="0" indent="0" algn="just">
              <a:spcBef>
                <a:spcPts val="583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290351" indent="-266309" algn="just">
              <a:spcBef>
                <a:spcPts val="583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32484" indent="-266309" algn="just">
              <a:spcBef>
                <a:spcPts val="583"/>
              </a:spcBef>
              <a:tabLst/>
              <a:defRPr sz="1300">
                <a:solidFill>
                  <a:srgbClr val="329216"/>
                </a:solidFill>
              </a:defRPr>
            </a:lvl4pPr>
            <a:lvl5pPr marL="1054140" indent="-266309" algn="just">
              <a:spcBef>
                <a:spcPts val="583"/>
              </a:spcBef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191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rgbClr val="437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368144" y="3239338"/>
            <a:ext cx="3913656" cy="1260475"/>
          </a:xfrm>
        </p:spPr>
        <p:txBody>
          <a:bodyPr>
            <a:no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pic>
        <p:nvPicPr>
          <p:cNvPr id="10" name="MAIN_TURQUOISE.png" descr="/Users/slapeyronie/Desktop/Images PNG/MAIN_TURQUOISE.png"/>
          <p:cNvPicPr>
            <a:picLocks noChangeAspect="1"/>
          </p:cNvPicPr>
          <p:nvPr userDrawn="1"/>
        </p:nvPicPr>
        <p:blipFill>
          <a:blip r:embed="rId2" r:link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0"/>
            <a:ext cx="3846827" cy="4981957"/>
          </a:xfrm>
          <a:prstGeom prst="rect">
            <a:avLst/>
          </a:prstGeom>
        </p:spPr>
      </p:pic>
      <p:pic>
        <p:nvPicPr>
          <p:cNvPr id="11" name="MAIN_ROSE.png" descr="/Users/slapeyronie/Desktop/Images PNG/MAIN_ROSE.png"/>
          <p:cNvPicPr>
            <a:picLocks noChangeAspect="1"/>
          </p:cNvPicPr>
          <p:nvPr userDrawn="1"/>
        </p:nvPicPr>
        <p:blipFill>
          <a:blip r:embed="rId4" r:link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9494">
            <a:off x="7021108" y="4893131"/>
            <a:ext cx="6463385" cy="4297593"/>
          </a:xfrm>
          <a:prstGeom prst="rect">
            <a:avLst/>
          </a:prstGeom>
        </p:spPr>
      </p:pic>
      <p:pic>
        <p:nvPicPr>
          <p:cNvPr id="12" name="MAIN_ORANGE.png" descr="/Users/slapeyronie/Desktop/Images PNG/MAIN_ORANGE.png"/>
          <p:cNvPicPr>
            <a:picLocks noChangeAspect="1"/>
          </p:cNvPicPr>
          <p:nvPr userDrawn="1"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4"/>
          <a:stretch/>
        </p:blipFill>
        <p:spPr>
          <a:xfrm>
            <a:off x="7792798" y="0"/>
            <a:ext cx="3593534" cy="3669588"/>
          </a:xfrm>
          <a:prstGeom prst="rect">
            <a:avLst/>
          </a:prstGeom>
        </p:spPr>
      </p:pic>
      <p:pic>
        <p:nvPicPr>
          <p:cNvPr id="15" name="MAIN_VERTE_flouté.png" descr="/Users/slapeyronie/Desktop/Images PNG/MAIN_VERTE_flouté.png"/>
          <p:cNvPicPr>
            <a:picLocks noChangeAspect="1"/>
          </p:cNvPicPr>
          <p:nvPr userDrawn="1"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1268">
            <a:off x="1882319" y="5326515"/>
            <a:ext cx="2897346" cy="20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9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368144" y="3239338"/>
            <a:ext cx="3913656" cy="1260475"/>
          </a:xfrm>
        </p:spPr>
        <p:txBody>
          <a:bodyPr>
            <a:noAutofit/>
          </a:bodyPr>
          <a:lstStyle>
            <a:lvl1pPr algn="l">
              <a:defRPr sz="3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52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IN_TURQUOISE.png" descr="/Users/slapeyronie/Desktop/Images PNG/MAIN_TURQUOISE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93" y="0"/>
            <a:ext cx="1673352" cy="2167128"/>
          </a:xfrm>
          <a:prstGeom prst="rect">
            <a:avLst/>
          </a:prstGeom>
        </p:spPr>
      </p:pic>
      <p:pic>
        <p:nvPicPr>
          <p:cNvPr id="3" name="MAIN_ROSE.png" descr="/Users/slapeyronie/Desktop/Images PNG/MAIN_ROSE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515"/>
            <a:ext cx="3378046" cy="2246109"/>
          </a:xfrm>
          <a:prstGeom prst="rect">
            <a:avLst/>
          </a:prstGeom>
        </p:spPr>
      </p:pic>
      <p:pic>
        <p:nvPicPr>
          <p:cNvPr id="4" name="MAIN_ORANGE.png" descr="/Users/slapeyronie/Desktop/Images PNG/MAIN_ORANGE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72" y="-637807"/>
            <a:ext cx="2490217" cy="3389376"/>
          </a:xfrm>
          <a:prstGeom prst="rect">
            <a:avLst/>
          </a:prstGeom>
        </p:spPr>
      </p:pic>
      <p:pic>
        <p:nvPicPr>
          <p:cNvPr id="5" name="MAIN_VERT_FONCÉ.png" descr="/Users/slapeyronie/Desktop/Images PNG/MAIN_VERT_FONCÉ.png"/>
          <p:cNvPicPr>
            <a:picLocks noChangeAspect="1"/>
          </p:cNvPicPr>
          <p:nvPr userDrawn="1"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56" y="3048615"/>
            <a:ext cx="2081784" cy="1652016"/>
          </a:xfrm>
          <a:prstGeom prst="rect">
            <a:avLst/>
          </a:prstGeom>
        </p:spPr>
      </p:pic>
      <p:pic>
        <p:nvPicPr>
          <p:cNvPr id="6" name="MAIN_VERT_CLAIR.png" descr="/Users/slapeyronie/Desktop/Images PNG/MAIN_VERT_CLAIR.png"/>
          <p:cNvPicPr>
            <a:picLocks noChangeAspect="1"/>
          </p:cNvPicPr>
          <p:nvPr userDrawn="1"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88" y="-55398"/>
            <a:ext cx="1901952" cy="1697736"/>
          </a:xfrm>
          <a:prstGeom prst="rect">
            <a:avLst/>
          </a:prstGeom>
        </p:spPr>
      </p:pic>
      <p:pic>
        <p:nvPicPr>
          <p:cNvPr id="7" name="MAIN_VERTE_flouté.png" descr="/Users/slapeyronie/Desktop/Images PNG/MAIN_VERTE_flouté.png"/>
          <p:cNvPicPr>
            <a:picLocks noChangeAspect="1"/>
          </p:cNvPicPr>
          <p:nvPr userDrawn="1"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02" y="4700632"/>
            <a:ext cx="2679192" cy="1859280"/>
          </a:xfrm>
          <a:prstGeom prst="rect">
            <a:avLst/>
          </a:prstGeom>
        </p:spPr>
      </p:pic>
      <p:pic>
        <p:nvPicPr>
          <p:cNvPr id="8" name="MAIN_JAUNE.png" descr="/Users/slapeyronie/Desktop/Images PNG/MAIN_JAUNE.png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97" y="5632450"/>
            <a:ext cx="2093976" cy="2776728"/>
          </a:xfrm>
          <a:prstGeom prst="rect">
            <a:avLst/>
          </a:prstGeom>
        </p:spPr>
      </p:pic>
      <p:pic>
        <p:nvPicPr>
          <p:cNvPr id="9" name="MAIN_BLEUE.png" descr="/Users/slapeyronie/Desktop/Images PNG/MAIN_BLEUE.png"/>
          <p:cNvPicPr>
            <a:picLocks noChangeAspect="1"/>
          </p:cNvPicPr>
          <p:nvPr userDrawn="1"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09" y="5181600"/>
            <a:ext cx="2727960" cy="43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0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433" y="302868"/>
            <a:ext cx="9619775" cy="1260475"/>
          </a:xfrm>
          <a:prstGeom prst="rect">
            <a:avLst/>
          </a:prstGeom>
        </p:spPr>
        <p:txBody>
          <a:bodyPr vert="horz" lIns="106524" tIns="53261" rIns="106524" bIns="53261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3" y="1764667"/>
            <a:ext cx="9619775" cy="4991133"/>
          </a:xfrm>
          <a:prstGeom prst="rect">
            <a:avLst/>
          </a:prstGeom>
        </p:spPr>
        <p:txBody>
          <a:bodyPr vert="horz" lIns="106524" tIns="53261" rIns="106524" bIns="5326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106524" tIns="53261" rIns="106524" bIns="5326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3167F-EAD1-C54A-B056-603A654338D3}" type="datetimeFigureOut">
              <a:rPr lang="fr-FR" smtClean="0"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954" y="7009643"/>
            <a:ext cx="3384737" cy="402652"/>
          </a:xfrm>
          <a:prstGeom prst="rect">
            <a:avLst/>
          </a:prstGeom>
        </p:spPr>
        <p:txBody>
          <a:bodyPr vert="horz" lIns="106524" tIns="53261" rIns="106524" bIns="5326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0192" y="7009643"/>
            <a:ext cx="2494016" cy="402652"/>
          </a:xfrm>
          <a:prstGeom prst="rect">
            <a:avLst/>
          </a:prstGeom>
        </p:spPr>
        <p:txBody>
          <a:bodyPr vert="horz" lIns="106524" tIns="53261" rIns="106524" bIns="5326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C5DD-E4EF-AC40-88D0-E88685DD5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59" r:id="rId6"/>
  </p:sldLayoutIdLst>
  <p:txStyles>
    <p:titleStyle>
      <a:lvl1pPr algn="ctr" defTabSz="532618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99464" indent="-399464" algn="l" defTabSz="532618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865504" indent="-332886" algn="l" defTabSz="532618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331544" indent="-266309" algn="l" defTabSz="53261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864162" indent="-266309" algn="l" defTabSz="532618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396780" indent="-266309" algn="l" defTabSz="532618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929398" indent="-266309" algn="l" defTabSz="53261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62016" indent="-266309" algn="l" defTabSz="53261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634" indent="-266309" algn="l" defTabSz="53261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7252" indent="-266309" algn="l" defTabSz="53261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326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618" algn="l" defTabSz="5326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235" algn="l" defTabSz="5326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53" algn="l" defTabSz="5326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471" algn="l" defTabSz="5326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089" algn="l" defTabSz="5326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5707" algn="l" defTabSz="5326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8325" algn="l" defTabSz="5326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0943" algn="l" defTabSz="5326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3390901" y="3239338"/>
            <a:ext cx="5960454" cy="1260475"/>
          </a:xfrm>
        </p:spPr>
        <p:txBody>
          <a:bodyPr>
            <a:normAutofit fontScale="90000"/>
          </a:bodyPr>
          <a:lstStyle/>
          <a:p>
            <a:r>
              <a:rPr lang="fr-FR" sz="2700" dirty="0" smtClean="0"/>
              <a:t>Vers un </a:t>
            </a:r>
            <a:r>
              <a:rPr lang="fr-FR" sz="2700" dirty="0" err="1" smtClean="0"/>
              <a:t>co</a:t>
            </a:r>
            <a:r>
              <a:rPr lang="fr-FR" sz="2700" dirty="0" smtClean="0"/>
              <a:t>-pilotage avec les patients de la recherche en santé ?</a:t>
            </a:r>
            <a:br>
              <a:rPr lang="fr-FR" sz="2700" dirty="0" smtClean="0"/>
            </a:br>
            <a:r>
              <a:rPr lang="fr-FR" sz="2700" dirty="0" smtClean="0"/>
              <a:t> </a:t>
            </a:r>
            <a:br>
              <a:rPr lang="fr-FR" sz="2700" dirty="0" smtClean="0"/>
            </a:br>
            <a:r>
              <a:rPr lang="fr-FR" sz="1800" dirty="0" smtClean="0"/>
              <a:t>Débat public de l’IPC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Mélanie Heard</a:t>
            </a:r>
            <a:br>
              <a:rPr lang="fr-FR" sz="1800" dirty="0" smtClean="0"/>
            </a:br>
            <a:r>
              <a:rPr lang="fr-FR" sz="1800" dirty="0" smtClean="0"/>
              <a:t>28 juin 2017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254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 veut dire « démocratie » dans « démocratie sanitaire » ? </a:t>
            </a:r>
            <a:endParaRPr lang="fr-FR" cap="none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5727553" y="1324729"/>
            <a:ext cx="8815789" cy="1791232"/>
          </a:xfrm>
          <a:prstGeom prst="rect">
            <a:avLst/>
          </a:prstGeom>
        </p:spPr>
        <p:txBody>
          <a:bodyPr vert="horz" lIns="106524" tIns="53261" rIns="106524" bIns="53261" rtlCol="0">
            <a:noAutofit/>
          </a:bodyPr>
          <a:lstStyle>
            <a:lvl1pPr marL="0" indent="0" algn="l" defTabSz="532618" rtl="0" eaLnBrk="1" latinLnBrk="0" hangingPunct="1">
              <a:spcBef>
                <a:spcPts val="1398"/>
              </a:spcBef>
              <a:buFont typeface="Arial"/>
              <a:buNone/>
              <a:defRPr sz="19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1pPr>
            <a:lvl2pPr marL="0" indent="0" algn="just" defTabSz="532618" rtl="0" eaLnBrk="1" latinLnBrk="0" hangingPunct="1">
              <a:spcBef>
                <a:spcPts val="583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290351" indent="-266309" algn="just" defTabSz="532618" rtl="0" eaLnBrk="1" latinLnBrk="0" hangingPunct="1">
              <a:spcBef>
                <a:spcPts val="583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632484" indent="-266309" algn="just" defTabSz="532618" rtl="0" eaLnBrk="1" latinLnBrk="0" hangingPunct="1">
              <a:spcBef>
                <a:spcPts val="583"/>
              </a:spcBef>
              <a:buFont typeface="Arial"/>
              <a:buChar char="–"/>
              <a:tabLst/>
              <a:defRPr sz="13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4pPr>
            <a:lvl5pPr marL="1054140" indent="-266309" algn="just" defTabSz="532618" rtl="0" eaLnBrk="1" latinLnBrk="0" hangingPunct="1">
              <a:spcBef>
                <a:spcPts val="583"/>
              </a:spcBef>
              <a:buFont typeface="Arial"/>
              <a:buChar char="»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929398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2016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634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7252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400" b="1" dirty="0" smtClean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660628" y="1324728"/>
            <a:ext cx="9171755" cy="5814755"/>
          </a:xfrm>
        </p:spPr>
        <p:txBody>
          <a:bodyPr/>
          <a:lstStyle/>
          <a:p>
            <a:pPr lvl="1"/>
            <a:endParaRPr lang="fr-FR" b="1" dirty="0">
              <a:solidFill>
                <a:srgbClr val="CE2A78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fr-FR" b="1" dirty="0" smtClean="0">
                <a:solidFill>
                  <a:srgbClr val="CE2A78"/>
                </a:solidFill>
              </a:rPr>
              <a:t>Nous avons le droit d’être associés aux décisions qui nous concernent</a:t>
            </a:r>
          </a:p>
          <a:p>
            <a:pPr marL="576101" lvl="2" indent="-285750">
              <a:buFontTx/>
              <a:buChar char="-"/>
            </a:pPr>
            <a:r>
              <a:rPr lang="fr-FR" dirty="0" smtClean="0"/>
              <a:t>Au niveau individuel</a:t>
            </a:r>
          </a:p>
          <a:p>
            <a:pPr marL="576101" lvl="2" indent="-285750">
              <a:buFontTx/>
              <a:buChar char="-"/>
            </a:pPr>
            <a:r>
              <a:rPr lang="fr-FR" dirty="0" smtClean="0"/>
              <a:t>Au niveau collectif</a:t>
            </a:r>
          </a:p>
          <a:p>
            <a:pPr lvl="2" indent="0">
              <a:buNone/>
            </a:pPr>
            <a:r>
              <a:rPr lang="fr-FR" dirty="0" smtClean="0"/>
              <a:t>	= Une question de mise en balance entre l’expertise technique des sujets et nos préférences</a:t>
            </a:r>
          </a:p>
          <a:p>
            <a:pPr marL="576101" lvl="2" indent="-285750">
              <a:buFontTx/>
              <a:buChar char="-"/>
            </a:pPr>
            <a:endParaRPr lang="fr-FR" dirty="0" smtClean="0"/>
          </a:p>
          <a:p>
            <a:pPr marL="285750" lvl="1" indent="-285750">
              <a:buFontTx/>
              <a:buChar char="-"/>
            </a:pPr>
            <a:r>
              <a:rPr lang="fr-FR" b="1" dirty="0" smtClean="0">
                <a:solidFill>
                  <a:srgbClr val="CE2A78"/>
                </a:solidFill>
              </a:rPr>
              <a:t>Nous devons y être associés de manière équitable </a:t>
            </a:r>
            <a:r>
              <a:rPr lang="mr-IN" b="1" dirty="0" smtClean="0">
                <a:solidFill>
                  <a:srgbClr val="CE2A78"/>
                </a:solidFill>
              </a:rPr>
              <a:t>–</a:t>
            </a:r>
            <a:r>
              <a:rPr lang="fr-FR" b="1" dirty="0" smtClean="0">
                <a:solidFill>
                  <a:srgbClr val="CE2A78"/>
                </a:solidFill>
              </a:rPr>
              <a:t> en dépit de nos vulnérabilités</a:t>
            </a:r>
          </a:p>
          <a:p>
            <a:pPr marL="576101" lvl="2" indent="-285750">
              <a:buFontTx/>
              <a:buChar char="-"/>
            </a:pPr>
            <a:r>
              <a:rPr lang="fr-FR" dirty="0" smtClean="0"/>
              <a:t>Protection des plus faibles</a:t>
            </a:r>
          </a:p>
          <a:p>
            <a:pPr marL="576101" lvl="2" indent="-285750">
              <a:buFontTx/>
              <a:buChar char="-"/>
            </a:pPr>
            <a:r>
              <a:rPr lang="fr-FR" dirty="0" smtClean="0"/>
              <a:t>Refus des hiérarchies arbitraires : égalité « relationnelle » </a:t>
            </a:r>
          </a:p>
          <a:p>
            <a:pPr lvl="2" indent="0">
              <a:buNone/>
            </a:pPr>
            <a:r>
              <a:rPr lang="fr-FR" dirty="0"/>
              <a:t>	</a:t>
            </a:r>
            <a:r>
              <a:rPr lang="fr-FR" dirty="0" smtClean="0"/>
              <a:t>= Un enjeu d’émancipation et de rééquilibrage des pouvoirs</a:t>
            </a:r>
          </a:p>
          <a:p>
            <a:pPr lvl="2" indent="0">
              <a:buNone/>
            </a:pPr>
            <a:endParaRPr lang="fr-FR" dirty="0"/>
          </a:p>
          <a:p>
            <a:pPr marL="285750" lvl="1" indent="-285750">
              <a:buFontTx/>
              <a:buChar char="-"/>
            </a:pPr>
            <a:r>
              <a:rPr lang="fr-FR" b="1" dirty="0" smtClean="0">
                <a:solidFill>
                  <a:srgbClr val="CE2A78"/>
                </a:solidFill>
              </a:rPr>
              <a:t>Le conflit des intérêts particuliers doit être organisé pour faire primer notre intérêt commun</a:t>
            </a:r>
            <a:endParaRPr lang="fr-FR" b="1" dirty="0">
              <a:solidFill>
                <a:srgbClr val="CE2A78"/>
              </a:solidFill>
            </a:endParaRPr>
          </a:p>
          <a:p>
            <a:pPr marL="576101" lvl="2" indent="-285750">
              <a:buFontTx/>
              <a:buChar char="-"/>
            </a:pPr>
            <a:r>
              <a:rPr lang="fr-FR" dirty="0" smtClean="0"/>
              <a:t>Les procédures de délibération favorisent la mise en balance des intérêts divergents</a:t>
            </a:r>
            <a:endParaRPr lang="fr-FR" dirty="0"/>
          </a:p>
          <a:p>
            <a:pPr marL="576101" lvl="2" indent="-285750">
              <a:buFontTx/>
              <a:buChar char="-"/>
            </a:pPr>
            <a:r>
              <a:rPr lang="fr-FR" dirty="0" smtClean="0"/>
              <a:t>La transparence garantit notre protection face aux intérêts privés</a:t>
            </a:r>
            <a:endParaRPr lang="fr-FR" dirty="0"/>
          </a:p>
          <a:p>
            <a:pPr lvl="2" indent="0">
              <a:buNone/>
            </a:pPr>
            <a:r>
              <a:rPr lang="fr-FR" dirty="0"/>
              <a:t>	= Un enjeu </a:t>
            </a:r>
            <a:r>
              <a:rPr lang="fr-FR" dirty="0" smtClean="0"/>
              <a:t>d’accès partagé au plaidoyer</a:t>
            </a:r>
            <a:endParaRPr lang="fr-FR" dirty="0"/>
          </a:p>
          <a:p>
            <a:pPr lvl="1"/>
            <a:endParaRPr lang="fr-FR" b="1" dirty="0">
              <a:solidFill>
                <a:srgbClr val="CE2A78"/>
              </a:solidFill>
            </a:endParaRPr>
          </a:p>
          <a:p>
            <a:pPr lvl="1"/>
            <a:r>
              <a:rPr lang="fr-FR" b="1" dirty="0">
                <a:solidFill>
                  <a:srgbClr val="CE2A78"/>
                </a:solidFill>
              </a:rPr>
              <a:t> </a:t>
            </a:r>
            <a:endParaRPr lang="fr-FR" b="1" dirty="0"/>
          </a:p>
          <a:p>
            <a:pPr lvl="2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026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impliquer les patients dans la recherche : </a:t>
            </a:r>
            <a:r>
              <a:rPr lang="fr-FR" dirty="0" smtClean="0"/>
              <a:t>a quel moment </a:t>
            </a:r>
            <a:r>
              <a:rPr lang="fr-FR" dirty="0"/>
              <a:t>? </a:t>
            </a: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5727553" y="1324729"/>
            <a:ext cx="8815789" cy="1791232"/>
          </a:xfrm>
          <a:prstGeom prst="rect">
            <a:avLst/>
          </a:prstGeom>
        </p:spPr>
        <p:txBody>
          <a:bodyPr vert="horz" lIns="106524" tIns="53261" rIns="106524" bIns="53261" rtlCol="0">
            <a:noAutofit/>
          </a:bodyPr>
          <a:lstStyle>
            <a:lvl1pPr marL="0" indent="0" algn="l" defTabSz="532618" rtl="0" eaLnBrk="1" latinLnBrk="0" hangingPunct="1">
              <a:spcBef>
                <a:spcPts val="1398"/>
              </a:spcBef>
              <a:buFont typeface="Arial"/>
              <a:buNone/>
              <a:defRPr sz="19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1pPr>
            <a:lvl2pPr marL="0" indent="0" algn="just" defTabSz="532618" rtl="0" eaLnBrk="1" latinLnBrk="0" hangingPunct="1">
              <a:spcBef>
                <a:spcPts val="583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290351" indent="-266309" algn="just" defTabSz="532618" rtl="0" eaLnBrk="1" latinLnBrk="0" hangingPunct="1">
              <a:spcBef>
                <a:spcPts val="583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632484" indent="-266309" algn="just" defTabSz="532618" rtl="0" eaLnBrk="1" latinLnBrk="0" hangingPunct="1">
              <a:spcBef>
                <a:spcPts val="583"/>
              </a:spcBef>
              <a:buFont typeface="Arial"/>
              <a:buChar char="–"/>
              <a:tabLst/>
              <a:defRPr sz="13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4pPr>
            <a:lvl5pPr marL="1054140" indent="-266309" algn="just" defTabSz="532618" rtl="0" eaLnBrk="1" latinLnBrk="0" hangingPunct="1">
              <a:spcBef>
                <a:spcPts val="583"/>
              </a:spcBef>
              <a:buFont typeface="Arial"/>
              <a:buChar char="»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929398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2016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634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7252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400" b="1" dirty="0" smtClean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660628" y="1324728"/>
            <a:ext cx="9171755" cy="5814755"/>
          </a:xfrm>
        </p:spPr>
        <p:txBody>
          <a:bodyPr/>
          <a:lstStyle/>
          <a:p>
            <a:pPr lvl="1"/>
            <a:r>
              <a:rPr lang="fr-FR" b="1" dirty="0">
                <a:solidFill>
                  <a:srgbClr val="CE2A78"/>
                </a:solidFill>
              </a:rPr>
              <a:t>Un engagement à tous les </a:t>
            </a:r>
            <a:r>
              <a:rPr lang="fr-FR" b="1" dirty="0" smtClean="0">
                <a:solidFill>
                  <a:srgbClr val="CE2A78"/>
                </a:solidFill>
              </a:rPr>
              <a:t>niveaux : </a:t>
            </a:r>
            <a:endParaRPr lang="fr-FR" b="1" dirty="0">
              <a:solidFill>
                <a:srgbClr val="CE2A78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fr-FR" dirty="0"/>
              <a:t>Au niveau des politiques de recherche et des programmes </a:t>
            </a:r>
          </a:p>
          <a:p>
            <a:pPr marL="285750" lvl="1" indent="-285750">
              <a:buFontTx/>
              <a:buChar char="-"/>
            </a:pPr>
            <a:r>
              <a:rPr lang="fr-FR" dirty="0"/>
              <a:t>Au niveau des projets conduits </a:t>
            </a:r>
            <a:endParaRPr lang="fr-FR" b="1" dirty="0"/>
          </a:p>
          <a:p>
            <a:pPr lvl="1"/>
            <a:endParaRPr lang="fr-FR" b="1" dirty="0" smtClean="0">
              <a:solidFill>
                <a:srgbClr val="CE2A78"/>
              </a:solidFill>
            </a:endParaRPr>
          </a:p>
          <a:p>
            <a:pPr lvl="1"/>
            <a:r>
              <a:rPr lang="fr-FR" b="1" dirty="0" smtClean="0">
                <a:solidFill>
                  <a:srgbClr val="CE2A78"/>
                </a:solidFill>
              </a:rPr>
              <a:t>... Et à toutes les étapes : </a:t>
            </a:r>
            <a:endParaRPr lang="fr-F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Planification </a:t>
            </a:r>
            <a:r>
              <a:rPr lang="fr-FR" sz="1600" dirty="0">
                <a:solidFill>
                  <a:schemeClr val="tx1"/>
                </a:solidFill>
              </a:rPr>
              <a:t>(mise à l’agenda, priorisation, financement) 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solidFill>
                  <a:schemeClr val="tx1"/>
                </a:solidFill>
              </a:rPr>
              <a:t>Réalisation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(recrutement, collecte et analyse des </a:t>
            </a:r>
            <a:r>
              <a:rPr lang="fr-FR" sz="1600" dirty="0" err="1">
                <a:solidFill>
                  <a:schemeClr val="tx1"/>
                </a:solidFill>
              </a:rPr>
              <a:t>données</a:t>
            </a:r>
            <a:r>
              <a:rPr lang="fr-FR" sz="1600" dirty="0">
                <a:solidFill>
                  <a:schemeClr val="tx1"/>
                </a:solidFill>
              </a:rPr>
              <a:t>) 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solidFill>
                  <a:schemeClr val="tx1"/>
                </a:solidFill>
              </a:rPr>
              <a:t>Dissémination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(publication, implantation, </a:t>
            </a:r>
            <a:r>
              <a:rPr lang="fr-FR" sz="1600" dirty="0" err="1" smtClean="0">
                <a:solidFill>
                  <a:schemeClr val="tx1"/>
                </a:solidFill>
              </a:rPr>
              <a:t>évaluation</a:t>
            </a:r>
            <a:r>
              <a:rPr lang="fr-FR" sz="1600" dirty="0" smtClean="0">
                <a:solidFill>
                  <a:schemeClr val="tx1"/>
                </a:solidFill>
              </a:rPr>
              <a:t>) </a:t>
            </a:r>
            <a:endParaRPr lang="fr-FR" sz="1600" dirty="0">
              <a:solidFill>
                <a:schemeClr val="tx1"/>
              </a:solidFill>
            </a:endParaRPr>
          </a:p>
          <a:p>
            <a:pPr lvl="1"/>
            <a:endParaRPr lang="fr-FR" b="1" dirty="0" smtClean="0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2"/>
          <a:srcRect l="-10426" r="-10426"/>
          <a:stretch>
            <a:fillRect/>
          </a:stretch>
        </p:blipFill>
        <p:spPr>
          <a:xfrm>
            <a:off x="5168900" y="3798693"/>
            <a:ext cx="6259715" cy="354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437BC4"/>
          </a:solidFill>
        </p:spPr>
        <p:txBody>
          <a:bodyPr/>
          <a:lstStyle/>
          <a:p>
            <a:r>
              <a:rPr lang="fr-FR" dirty="0" smtClean="0"/>
              <a:t>Aller plus loin : le modèle britannique « INVOLVE »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55426" y="1270374"/>
            <a:ext cx="9490274" cy="6133726"/>
          </a:xfrm>
        </p:spPr>
        <p:txBody>
          <a:bodyPr/>
          <a:lstStyle/>
          <a:p>
            <a:pPr algn="just"/>
            <a:r>
              <a:rPr lang="fr-FR" b="1" dirty="0" smtClean="0">
                <a:solidFill>
                  <a:schemeClr val="accent1"/>
                </a:solidFill>
              </a:rPr>
              <a:t>L’implication du public est un principe d’action du National </a:t>
            </a:r>
            <a:r>
              <a:rPr lang="fr-FR" b="1" dirty="0" err="1" smtClean="0">
                <a:solidFill>
                  <a:schemeClr val="accent1"/>
                </a:solidFill>
              </a:rPr>
              <a:t>institute</a:t>
            </a:r>
            <a:r>
              <a:rPr lang="fr-FR" b="1" dirty="0" smtClean="0">
                <a:solidFill>
                  <a:schemeClr val="accent1"/>
                </a:solidFill>
              </a:rPr>
              <a:t> for </a:t>
            </a:r>
            <a:r>
              <a:rPr lang="fr-FR" b="1" dirty="0" err="1" smtClean="0">
                <a:solidFill>
                  <a:schemeClr val="accent1"/>
                </a:solidFill>
              </a:rPr>
              <a:t>health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</a:rPr>
              <a:t>research</a:t>
            </a:r>
            <a:endParaRPr lang="fr-FR" b="1" dirty="0">
              <a:solidFill>
                <a:schemeClr val="accent1"/>
              </a:solidFill>
            </a:endParaRPr>
          </a:p>
          <a:p>
            <a:pPr marL="633251" lvl="2" indent="-342900">
              <a:buFontTx/>
              <a:buChar char="-"/>
            </a:pPr>
            <a:r>
              <a:rPr lang="fr-FR" sz="1600" dirty="0" smtClean="0"/>
              <a:t>Depuis sa création en 2006</a:t>
            </a:r>
            <a:endParaRPr lang="fr-FR" sz="1600" dirty="0"/>
          </a:p>
          <a:p>
            <a:pPr marL="633251" lvl="2" indent="-342900">
              <a:buFontTx/>
              <a:buChar char="-"/>
            </a:pPr>
            <a:r>
              <a:rPr lang="fr-FR" sz="1600" dirty="0" smtClean="0"/>
              <a:t>Une norme impérative pour les projets financés : </a:t>
            </a:r>
          </a:p>
          <a:p>
            <a:pPr marL="975384" lvl="3" indent="-342900">
              <a:buFontTx/>
              <a:buChar char="-"/>
            </a:pPr>
            <a:r>
              <a:rPr lang="fr-FR" sz="1600" dirty="0" smtClean="0">
                <a:solidFill>
                  <a:schemeClr val="accent1"/>
                </a:solidFill>
              </a:rPr>
              <a:t>Obligation de fournir un plan d’action en faveur de l’implication du public tout au long de la recherche financée</a:t>
            </a:r>
          </a:p>
          <a:p>
            <a:pPr marL="975384" lvl="3" indent="-342900">
              <a:buFontTx/>
              <a:buChar char="-"/>
            </a:pPr>
            <a:r>
              <a:rPr lang="fr-FR" sz="1600" dirty="0" smtClean="0">
                <a:solidFill>
                  <a:schemeClr val="accent1"/>
                </a:solidFill>
              </a:rPr>
              <a:t>Obligation de fournir un résumé en langage « profane »</a:t>
            </a:r>
          </a:p>
          <a:p>
            <a:pPr marL="633251" lvl="2" indent="-342900">
              <a:buFontTx/>
              <a:buChar char="-"/>
            </a:pPr>
            <a:r>
              <a:rPr lang="fr-FR" sz="1600" dirty="0" smtClean="0"/>
              <a:t>Une pédagogie active auprès du public</a:t>
            </a:r>
          </a:p>
          <a:p>
            <a:pPr marL="975384" lvl="3" indent="-342900">
              <a:buFontTx/>
              <a:buChar char="-"/>
            </a:pPr>
            <a:r>
              <a:rPr lang="fr-FR" sz="1600" dirty="0" smtClean="0">
                <a:solidFill>
                  <a:schemeClr val="accent1"/>
                </a:solidFill>
              </a:rPr>
              <a:t>OK to </a:t>
            </a:r>
            <a:r>
              <a:rPr lang="fr-FR" sz="1600" dirty="0" err="1" smtClean="0">
                <a:solidFill>
                  <a:schemeClr val="accent1"/>
                </a:solidFill>
              </a:rPr>
              <a:t>ask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</a:rPr>
              <a:t>campaign</a:t>
            </a:r>
            <a:r>
              <a:rPr lang="fr-FR" sz="1600" dirty="0" smtClean="0">
                <a:solidFill>
                  <a:schemeClr val="accent1"/>
                </a:solidFill>
              </a:rPr>
              <a:t>, journée nationale de la recherche biomédicale</a:t>
            </a:r>
            <a:endParaRPr lang="fr-FR" sz="1600" dirty="0">
              <a:solidFill>
                <a:schemeClr val="accent1"/>
              </a:solidFill>
            </a:endParaRPr>
          </a:p>
          <a:p>
            <a:pPr marL="633251" lvl="2" indent="-342900">
              <a:buFontTx/>
              <a:buChar char="-"/>
            </a:pPr>
            <a:r>
              <a:rPr lang="fr-FR" sz="1600" dirty="0" smtClean="0"/>
              <a:t>Une infrastructure en pleine croissance</a:t>
            </a:r>
            <a:endParaRPr lang="fr-FR" sz="1600" dirty="0"/>
          </a:p>
          <a:p>
            <a:pPr marL="975384" lvl="3" indent="-342900">
              <a:buFontTx/>
              <a:buChar char="-"/>
            </a:pPr>
            <a:r>
              <a:rPr lang="fr-FR" sz="1600" dirty="0" smtClean="0">
                <a:solidFill>
                  <a:schemeClr val="accent1"/>
                </a:solidFill>
              </a:rPr>
              <a:t>Workshops, ressources web, répertoire des projets de recherche</a:t>
            </a:r>
          </a:p>
          <a:p>
            <a:pPr marL="975384" lvl="3" indent="-342900">
              <a:buFontTx/>
              <a:buChar char="-"/>
            </a:pPr>
            <a:r>
              <a:rPr lang="fr-FR" sz="1600" dirty="0" smtClean="0">
                <a:solidFill>
                  <a:schemeClr val="accent1"/>
                </a:solidFill>
              </a:rPr>
              <a:t>People in </a:t>
            </a:r>
            <a:r>
              <a:rPr lang="fr-FR" sz="1600" dirty="0" err="1" smtClean="0">
                <a:solidFill>
                  <a:schemeClr val="accent1"/>
                </a:solidFill>
              </a:rPr>
              <a:t>research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</a:rPr>
              <a:t>website</a:t>
            </a:r>
            <a:r>
              <a:rPr lang="fr-FR" sz="1600" dirty="0" smtClean="0">
                <a:solidFill>
                  <a:schemeClr val="accent1"/>
                </a:solidFill>
              </a:rPr>
              <a:t> pour l’identification des citoyens partenaires</a:t>
            </a:r>
            <a:endParaRPr lang="fr-FR" sz="1600" dirty="0">
              <a:solidFill>
                <a:schemeClr val="accent1"/>
              </a:solidFill>
            </a:endParaRPr>
          </a:p>
          <a:p>
            <a:pPr marL="975384" lvl="3" indent="-342900">
              <a:buFontTx/>
              <a:buChar char="-"/>
            </a:pPr>
            <a:r>
              <a:rPr lang="fr-FR" sz="1600" dirty="0" smtClean="0">
                <a:solidFill>
                  <a:schemeClr val="accent1"/>
                </a:solidFill>
              </a:rPr>
              <a:t>13 postes ETP au NIHR dédiés à l’implication des patients</a:t>
            </a:r>
          </a:p>
          <a:p>
            <a:pPr marL="975384" lvl="3" indent="-342900">
              <a:buFontTx/>
              <a:buChar char="-"/>
            </a:pPr>
            <a:r>
              <a:rPr lang="fr-FR" sz="1600" dirty="0" smtClean="0">
                <a:solidFill>
                  <a:schemeClr val="accent1"/>
                </a:solidFill>
              </a:rPr>
              <a:t>1000  patients mobilisés au cours </a:t>
            </a:r>
            <a:r>
              <a:rPr lang="fr-FR" sz="1600" dirty="0">
                <a:solidFill>
                  <a:schemeClr val="accent1"/>
                </a:solidFill>
              </a:rPr>
              <a:t>d</a:t>
            </a:r>
            <a:r>
              <a:rPr lang="fr-FR" sz="1600" dirty="0" smtClean="0">
                <a:solidFill>
                  <a:schemeClr val="accent1"/>
                </a:solidFill>
              </a:rPr>
              <a:t>es 5 dernières années comme </a:t>
            </a:r>
            <a:r>
              <a:rPr lang="fr-FR" sz="1600" dirty="0" err="1" smtClean="0">
                <a:solidFill>
                  <a:schemeClr val="accent1"/>
                </a:solidFill>
              </a:rPr>
              <a:t>reviewers</a:t>
            </a:r>
            <a:r>
              <a:rPr lang="fr-FR" sz="1600" dirty="0" smtClean="0">
                <a:solidFill>
                  <a:schemeClr val="accent1"/>
                </a:solidFill>
              </a:rPr>
              <a:t>, membres de comités, etc. </a:t>
            </a:r>
          </a:p>
          <a:p>
            <a:pPr marL="975384" lvl="3" indent="-342900">
              <a:buFontTx/>
              <a:buChar char="-"/>
            </a:pPr>
            <a:r>
              <a:rPr lang="fr-FR" sz="1600" dirty="0" smtClean="0">
                <a:solidFill>
                  <a:schemeClr val="accent1"/>
                </a:solidFill>
              </a:rPr>
              <a:t>Des </a:t>
            </a:r>
            <a:r>
              <a:rPr lang="fr-FR" sz="1600" dirty="0" err="1" smtClean="0">
                <a:solidFill>
                  <a:schemeClr val="accent1"/>
                </a:solidFill>
              </a:rPr>
              <a:t>reviews</a:t>
            </a:r>
            <a:r>
              <a:rPr lang="fr-FR" sz="1600" dirty="0" smtClean="0">
                <a:solidFill>
                  <a:schemeClr val="accent1"/>
                </a:solidFill>
              </a:rPr>
              <a:t> mixtes « </a:t>
            </a:r>
            <a:r>
              <a:rPr lang="fr-FR" sz="1600" dirty="0" err="1" smtClean="0">
                <a:solidFill>
                  <a:schemeClr val="accent1"/>
                </a:solidFill>
              </a:rPr>
              <a:t>peer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smtClean="0">
                <a:solidFill>
                  <a:schemeClr val="accent1"/>
                </a:solidFill>
              </a:rPr>
              <a:t>/ </a:t>
            </a:r>
            <a:r>
              <a:rPr lang="fr-FR" sz="1600" dirty="0" err="1" smtClean="0">
                <a:solidFill>
                  <a:schemeClr val="accent1"/>
                </a:solidFill>
              </a:rPr>
              <a:t>lay</a:t>
            </a:r>
            <a:r>
              <a:rPr lang="fr-FR" sz="1600" dirty="0" smtClean="0">
                <a:solidFill>
                  <a:schemeClr val="accent1"/>
                </a:solidFill>
              </a:rPr>
              <a:t> » pour toutes les demandes de financement: 700 </a:t>
            </a:r>
            <a:r>
              <a:rPr lang="fr-FR" sz="1600" dirty="0" err="1" smtClean="0">
                <a:solidFill>
                  <a:schemeClr val="accent1"/>
                </a:solidFill>
              </a:rPr>
              <a:t>reviewers</a:t>
            </a:r>
            <a:r>
              <a:rPr lang="fr-FR" sz="1600" dirty="0" smtClean="0">
                <a:solidFill>
                  <a:schemeClr val="accent1"/>
                </a:solidFill>
              </a:rPr>
              <a:t> du public pour 1000 demandes en 2013/2014 </a:t>
            </a:r>
          </a:p>
          <a:p>
            <a:pPr marL="975384" lvl="3" indent="-342900">
              <a:buFontTx/>
              <a:buChar char="-"/>
            </a:pP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7288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437BC4"/>
          </a:solidFill>
        </p:spPr>
        <p:txBody>
          <a:bodyPr/>
          <a:lstStyle/>
          <a:p>
            <a:r>
              <a:rPr lang="fr-FR" dirty="0" smtClean="0"/>
              <a:t>Aller plus loin : le modèle britannique « INVOLVE » : QUEL impact ?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55426" y="1270374"/>
            <a:ext cx="9490274" cy="6133726"/>
          </a:xfrm>
        </p:spPr>
        <p:txBody>
          <a:bodyPr/>
          <a:lstStyle/>
          <a:p>
            <a:pPr marL="633251" lvl="2" indent="-342900">
              <a:buFontTx/>
              <a:buChar char="-"/>
            </a:pPr>
            <a:r>
              <a:rPr lang="fr-FR" sz="1600" b="1" dirty="0" smtClean="0">
                <a:solidFill>
                  <a:schemeClr val="tx2"/>
                </a:solidFill>
              </a:rPr>
              <a:t>Impact sur l’agenda de la recherche</a:t>
            </a:r>
          </a:p>
          <a:p>
            <a:pPr marL="975384" lvl="3" indent="-342900">
              <a:buFontTx/>
              <a:buChar char="-"/>
            </a:pPr>
            <a:r>
              <a:rPr lang="fr-FR" sz="1500" dirty="0" smtClean="0">
                <a:solidFill>
                  <a:schemeClr val="tx1"/>
                </a:solidFill>
              </a:rPr>
              <a:t>Impact sur la priorisation et les décisions de financement pour certaines pathologies (asthme) mais pas de démonstration d’un impact systématique</a:t>
            </a:r>
            <a:endParaRPr lang="fr-FR" sz="1600" dirty="0">
              <a:solidFill>
                <a:schemeClr val="tx1"/>
              </a:solidFill>
            </a:endParaRPr>
          </a:p>
          <a:p>
            <a:pPr marL="633251" lvl="2" indent="-342900">
              <a:buFontTx/>
              <a:buChar char="-"/>
            </a:pPr>
            <a:r>
              <a:rPr lang="fr-FR" sz="1600" b="1" dirty="0" smtClean="0">
                <a:solidFill>
                  <a:schemeClr val="tx2"/>
                </a:solidFill>
              </a:rPr>
              <a:t>Impact sur les méthodes et le déroulement des projets</a:t>
            </a:r>
            <a:endParaRPr lang="fr-FR" sz="1600" b="1" dirty="0">
              <a:solidFill>
                <a:schemeClr val="tx2"/>
              </a:solidFill>
            </a:endParaRPr>
          </a:p>
          <a:p>
            <a:pPr marL="975384" lvl="3" indent="-342900">
              <a:buFontTx/>
              <a:buChar char="-"/>
            </a:pPr>
            <a:r>
              <a:rPr lang="fr-FR" sz="1500" dirty="0" smtClean="0">
                <a:solidFill>
                  <a:srgbClr val="000000"/>
                </a:solidFill>
              </a:rPr>
              <a:t>Évaluation positive d’une prise en compte effective des avis des </a:t>
            </a:r>
            <a:r>
              <a:rPr lang="fr-FR" sz="1500" dirty="0" err="1" smtClean="0">
                <a:solidFill>
                  <a:srgbClr val="000000"/>
                </a:solidFill>
              </a:rPr>
              <a:t>reviewers</a:t>
            </a:r>
            <a:r>
              <a:rPr lang="fr-FR" sz="1500" dirty="0" smtClean="0">
                <a:solidFill>
                  <a:srgbClr val="000000"/>
                </a:solidFill>
              </a:rPr>
              <a:t> profanes, notamment : renforcement des dimensions qualitatives dans la méthodologie, sélection des indicateurs, avis sur le recrutement de l’échantillon, avis sur l’adhérence ; </a:t>
            </a:r>
          </a:p>
          <a:p>
            <a:pPr marL="975384" lvl="3" indent="-342900">
              <a:buFontTx/>
              <a:buChar char="-"/>
            </a:pPr>
            <a:endParaRPr lang="fr-FR" sz="1500" dirty="0">
              <a:solidFill>
                <a:schemeClr val="accent1"/>
              </a:solidFill>
            </a:endParaRPr>
          </a:p>
          <a:p>
            <a:pPr lvl="3" indent="0">
              <a:buNone/>
            </a:pPr>
            <a:r>
              <a:rPr lang="fr-FR" sz="1500" dirty="0" smtClean="0">
                <a:solidFill>
                  <a:schemeClr val="accent1"/>
                </a:solidFill>
              </a:rPr>
              <a:t>« </a:t>
            </a:r>
            <a:r>
              <a:rPr lang="fr-FR" sz="1500" i="1" dirty="0" smtClean="0">
                <a:solidFill>
                  <a:schemeClr val="accent1"/>
                </a:solidFill>
              </a:rPr>
              <a:t>C’est maintenant la norme pour les chercheurs que d’avoir un dialogue avec le public et les bénéficiaires ; et la position qu’ils expriment est généralement, à des degrés divers, retenue lorsque le projet est financé</a:t>
            </a:r>
            <a:r>
              <a:rPr lang="fr-FR" sz="1500" dirty="0" smtClean="0">
                <a:solidFill>
                  <a:schemeClr val="accent1"/>
                </a:solidFill>
              </a:rPr>
              <a:t> »				</a:t>
            </a:r>
          </a:p>
          <a:p>
            <a:pPr lvl="3" indent="0" algn="r">
              <a:buNone/>
            </a:pPr>
            <a:r>
              <a:rPr lang="fr-FR" sz="1400" i="1" dirty="0" smtClean="0">
                <a:solidFill>
                  <a:schemeClr val="accent1"/>
                </a:solidFill>
              </a:rPr>
              <a:t>Gill Green, </a:t>
            </a:r>
            <a:r>
              <a:rPr lang="fr-FR" sz="1400" i="1" dirty="0" err="1" smtClean="0">
                <a:solidFill>
                  <a:schemeClr val="accent1"/>
                </a:solidFill>
              </a:rPr>
              <a:t>Research</a:t>
            </a:r>
            <a:r>
              <a:rPr lang="fr-FR" sz="1400" i="1" dirty="0" smtClean="0">
                <a:solidFill>
                  <a:schemeClr val="accent1"/>
                </a:solidFill>
              </a:rPr>
              <a:t> </a:t>
            </a:r>
            <a:r>
              <a:rPr lang="fr-FR" sz="1400" i="1" dirty="0" err="1" smtClean="0">
                <a:solidFill>
                  <a:schemeClr val="accent1"/>
                </a:solidFill>
              </a:rPr>
              <a:t>Involvement</a:t>
            </a:r>
            <a:r>
              <a:rPr lang="fr-FR" sz="1400" i="1" dirty="0" smtClean="0">
                <a:solidFill>
                  <a:schemeClr val="accent1"/>
                </a:solidFill>
              </a:rPr>
              <a:t> and Engagement, 2016</a:t>
            </a:r>
          </a:p>
          <a:p>
            <a:pPr lvl="2" indent="0">
              <a:buNone/>
            </a:pPr>
            <a:endParaRPr lang="fr-FR" sz="1600" dirty="0"/>
          </a:p>
          <a:p>
            <a:pPr marL="633251" lvl="2" indent="-342900">
              <a:buFontTx/>
              <a:buChar char="-"/>
            </a:pPr>
            <a:r>
              <a:rPr lang="fr-FR" sz="1600" b="1" dirty="0" smtClean="0">
                <a:solidFill>
                  <a:schemeClr val="tx2"/>
                </a:solidFill>
              </a:rPr>
              <a:t>Impact sur les chercheurs </a:t>
            </a:r>
            <a:endParaRPr lang="fr-FR" sz="1600" b="1" dirty="0">
              <a:solidFill>
                <a:schemeClr val="tx2"/>
              </a:solidFill>
            </a:endParaRPr>
          </a:p>
          <a:p>
            <a:pPr marL="975384" lvl="3" indent="-342900">
              <a:buFontTx/>
              <a:buChar char="-"/>
            </a:pPr>
            <a:r>
              <a:rPr lang="fr-FR" sz="1500" dirty="0" smtClean="0">
                <a:solidFill>
                  <a:srgbClr val="000000"/>
                </a:solidFill>
              </a:rPr>
              <a:t>Des retours positifs : changement de représentations, meilleure connaissance des pathologies</a:t>
            </a:r>
          </a:p>
          <a:p>
            <a:pPr marL="975384" lvl="3" indent="-342900">
              <a:buFontTx/>
              <a:buChar char="-"/>
            </a:pPr>
            <a:r>
              <a:rPr lang="fr-FR" sz="1500" dirty="0" smtClean="0">
                <a:solidFill>
                  <a:srgbClr val="000000"/>
                </a:solidFill>
              </a:rPr>
              <a:t>Des retours critiques : une perte de pouvoir, de temps, d’énergie, d’argent</a:t>
            </a:r>
            <a:r>
              <a:rPr lang="mr-IN" sz="1500" dirty="0" smtClean="0">
                <a:solidFill>
                  <a:srgbClr val="000000"/>
                </a:solidFill>
              </a:rPr>
              <a:t>…</a:t>
            </a:r>
            <a:endParaRPr lang="fr-FR" sz="1500" dirty="0" smtClean="0">
              <a:solidFill>
                <a:srgbClr val="000000"/>
              </a:solidFill>
            </a:endParaRPr>
          </a:p>
          <a:p>
            <a:pPr marL="975384" lvl="3" indent="-342900">
              <a:buFontTx/>
              <a:buChar char="-"/>
            </a:pPr>
            <a:r>
              <a:rPr lang="fr-FR" sz="1500" dirty="0" smtClean="0">
                <a:solidFill>
                  <a:srgbClr val="000000"/>
                </a:solidFill>
              </a:rPr>
              <a:t>Les attitudes et représentations paraissent avoir peu changé = « </a:t>
            </a:r>
            <a:r>
              <a:rPr lang="fr-FR" sz="1500" dirty="0" err="1" smtClean="0">
                <a:solidFill>
                  <a:srgbClr val="000000"/>
                </a:solidFill>
              </a:rPr>
              <a:t>tokenism</a:t>
            </a:r>
            <a:r>
              <a:rPr lang="fr-FR" sz="1500" dirty="0" smtClean="0">
                <a:solidFill>
                  <a:srgbClr val="000000"/>
                </a:solidFill>
              </a:rPr>
              <a:t> » ? </a:t>
            </a:r>
            <a:endParaRPr lang="fr-FR" sz="1600" dirty="0">
              <a:solidFill>
                <a:srgbClr val="000000"/>
              </a:solidFill>
            </a:endParaRPr>
          </a:p>
          <a:p>
            <a:pPr marL="633251" lvl="2" indent="-34290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Impact sur les </a:t>
            </a:r>
            <a:r>
              <a:rPr lang="fr-FR" sz="1600" b="1" dirty="0" smtClean="0">
                <a:solidFill>
                  <a:schemeClr val="tx2"/>
                </a:solidFill>
              </a:rPr>
              <a:t>membres du public</a:t>
            </a:r>
            <a:endParaRPr lang="fr-FR" sz="1600" b="1" dirty="0">
              <a:solidFill>
                <a:schemeClr val="tx2"/>
              </a:solidFill>
            </a:endParaRPr>
          </a:p>
          <a:p>
            <a:pPr marL="975384" lvl="3" indent="-342900">
              <a:buFontTx/>
              <a:buChar char="-"/>
            </a:pPr>
            <a:r>
              <a:rPr lang="fr-FR" sz="1500" dirty="0">
                <a:solidFill>
                  <a:srgbClr val="000000"/>
                </a:solidFill>
              </a:rPr>
              <a:t>Des retours </a:t>
            </a:r>
            <a:r>
              <a:rPr lang="fr-FR" sz="1500" dirty="0" smtClean="0">
                <a:solidFill>
                  <a:srgbClr val="000000"/>
                </a:solidFill>
              </a:rPr>
              <a:t>positifs : bénéfice personnel en termes de connaissances et de compétences, rémunération perçue comme juste</a:t>
            </a:r>
          </a:p>
          <a:p>
            <a:pPr marL="975384" lvl="3" indent="-342900">
              <a:buFontTx/>
              <a:buChar char="-"/>
            </a:pPr>
            <a:endParaRPr lang="fr-FR" sz="15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/>
          <p:cNvSpPr txBox="1">
            <a:spLocks/>
          </p:cNvSpPr>
          <p:nvPr/>
        </p:nvSpPr>
        <p:spPr>
          <a:xfrm>
            <a:off x="629041" y="2719060"/>
            <a:ext cx="9171755" cy="1967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106524" tIns="53261" rIns="106524" bIns="53261" rtlCol="0">
            <a:noAutofit/>
          </a:bodyPr>
          <a:lstStyle>
            <a:lvl1pPr marL="0" indent="0" algn="l" defTabSz="532618" rtl="0" eaLnBrk="1" latinLnBrk="0" hangingPunct="1">
              <a:spcBef>
                <a:spcPts val="1398"/>
              </a:spcBef>
              <a:buFont typeface="Arial"/>
              <a:buNone/>
              <a:defRPr sz="1900" kern="1200">
                <a:solidFill>
                  <a:srgbClr val="329216"/>
                </a:solidFill>
                <a:latin typeface="Century Gothic"/>
                <a:ea typeface="+mn-ea"/>
                <a:cs typeface="Century Gothic"/>
              </a:defRPr>
            </a:lvl1pPr>
            <a:lvl2pPr marL="0" indent="0" algn="just" defTabSz="532618" rtl="0" eaLnBrk="1" latinLnBrk="0" hangingPunct="1">
              <a:spcBef>
                <a:spcPts val="583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290351" indent="-266309" algn="just" defTabSz="532618" rtl="0" eaLnBrk="1" latinLnBrk="0" hangingPunct="1">
              <a:spcBef>
                <a:spcPts val="583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632484" indent="-266309" algn="just" defTabSz="532618" rtl="0" eaLnBrk="1" latinLnBrk="0" hangingPunct="1">
              <a:spcBef>
                <a:spcPts val="583"/>
              </a:spcBef>
              <a:buFont typeface="Arial"/>
              <a:buChar char="–"/>
              <a:tabLst/>
              <a:defRPr sz="1300" kern="1200">
                <a:solidFill>
                  <a:srgbClr val="329216"/>
                </a:solidFill>
                <a:latin typeface="Century Gothic"/>
                <a:ea typeface="+mn-ea"/>
                <a:cs typeface="Century Gothic"/>
              </a:defRPr>
            </a:lvl4pPr>
            <a:lvl5pPr marL="1054140" indent="-266309" algn="just" defTabSz="532618" rtl="0" eaLnBrk="1" latinLnBrk="0" hangingPunct="1">
              <a:spcBef>
                <a:spcPts val="583"/>
              </a:spcBef>
              <a:buFont typeface="Arial"/>
              <a:buChar char="»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929398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2016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634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7252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0" algn="r">
              <a:buFont typeface="Arial"/>
              <a:buNone/>
            </a:pPr>
            <a:endParaRPr lang="fr-FR" i="1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464300" y="6578600"/>
            <a:ext cx="28671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0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936426" y="1347074"/>
            <a:ext cx="8815789" cy="5104526"/>
          </a:xfrm>
        </p:spPr>
        <p:txBody>
          <a:bodyPr/>
          <a:lstStyle/>
          <a:p>
            <a:r>
              <a:rPr lang="fr-FR" sz="1000" dirty="0" smtClean="0"/>
              <a:t>Gill Green, « Power to the people : To </a:t>
            </a:r>
            <a:r>
              <a:rPr lang="fr-FR" sz="1000" dirty="0" err="1" smtClean="0"/>
              <a:t>what</a:t>
            </a:r>
            <a:r>
              <a:rPr lang="fr-FR" sz="1000" dirty="0" smtClean="0"/>
              <a:t> </a:t>
            </a:r>
            <a:r>
              <a:rPr lang="fr-FR" sz="1000" dirty="0" err="1" smtClean="0"/>
              <a:t>extent</a:t>
            </a:r>
            <a:r>
              <a:rPr lang="fr-FR" sz="1000" dirty="0" smtClean="0"/>
              <a:t> has public </a:t>
            </a:r>
            <a:r>
              <a:rPr lang="fr-FR" sz="1000" dirty="0" err="1" smtClean="0"/>
              <a:t>invovement</a:t>
            </a:r>
            <a:r>
              <a:rPr lang="fr-FR" sz="1000" dirty="0" smtClean="0"/>
              <a:t> in </a:t>
            </a:r>
            <a:r>
              <a:rPr lang="fr-FR" sz="1000" dirty="0" err="1" smtClean="0"/>
              <a:t>applied</a:t>
            </a:r>
            <a:r>
              <a:rPr lang="fr-FR" sz="1000" dirty="0" smtClean="0"/>
              <a:t> </a:t>
            </a:r>
            <a:r>
              <a:rPr lang="fr-FR" sz="1000" dirty="0" err="1" smtClean="0"/>
              <a:t>health</a:t>
            </a:r>
            <a:r>
              <a:rPr lang="fr-FR" sz="1000" dirty="0" smtClean="0"/>
              <a:t> </a:t>
            </a:r>
            <a:r>
              <a:rPr lang="fr-FR" sz="1000" dirty="0" err="1" smtClean="0"/>
              <a:t>research</a:t>
            </a:r>
            <a:r>
              <a:rPr lang="fr-FR" sz="1000" dirty="0" smtClean="0"/>
              <a:t> </a:t>
            </a:r>
            <a:r>
              <a:rPr lang="fr-FR" sz="1000" dirty="0" err="1" smtClean="0"/>
              <a:t>achieved</a:t>
            </a:r>
            <a:r>
              <a:rPr lang="fr-FR" sz="1000" dirty="0" smtClean="0"/>
              <a:t> </a:t>
            </a:r>
            <a:r>
              <a:rPr lang="fr-FR" sz="1000" dirty="0" err="1" smtClean="0"/>
              <a:t>this</a:t>
            </a:r>
            <a:r>
              <a:rPr lang="fr-FR" sz="1000" dirty="0" smtClean="0"/>
              <a:t>? », </a:t>
            </a:r>
            <a:r>
              <a:rPr lang="fr-FR" sz="1000" dirty="0" err="1" smtClean="0"/>
              <a:t>Research</a:t>
            </a:r>
            <a:r>
              <a:rPr lang="fr-FR" sz="1000" dirty="0" smtClean="0"/>
              <a:t> </a:t>
            </a:r>
            <a:r>
              <a:rPr lang="fr-FR" sz="1000" dirty="0" err="1" smtClean="0"/>
              <a:t>Involvement</a:t>
            </a:r>
            <a:r>
              <a:rPr lang="fr-FR" sz="1000" dirty="0" smtClean="0"/>
              <a:t> and Engagement, 2016</a:t>
            </a:r>
          </a:p>
          <a:p>
            <a:r>
              <a:rPr lang="fr-FR" sz="1000" dirty="0" err="1" smtClean="0"/>
              <a:t>A.Boaz</a:t>
            </a:r>
            <a:r>
              <a:rPr lang="fr-FR" sz="1000" dirty="0"/>
              <a:t> </a:t>
            </a:r>
            <a:r>
              <a:rPr lang="fr-FR" sz="1000" dirty="0" smtClean="0"/>
              <a:t>et al., « </a:t>
            </a:r>
            <a:r>
              <a:rPr lang="fr-FR" sz="1000" dirty="0" err="1" smtClean="0"/>
              <a:t>Rethinking</a:t>
            </a:r>
            <a:r>
              <a:rPr lang="fr-FR" sz="1000" dirty="0" smtClean="0"/>
              <a:t> the </a:t>
            </a:r>
            <a:r>
              <a:rPr lang="fr-FR" sz="1000" dirty="0" err="1" smtClean="0"/>
              <a:t>relationship</a:t>
            </a:r>
            <a:r>
              <a:rPr lang="fr-FR" sz="1000" dirty="0" smtClean="0"/>
              <a:t> </a:t>
            </a:r>
            <a:r>
              <a:rPr lang="fr-FR" sz="1000" dirty="0" err="1" smtClean="0"/>
              <a:t>between</a:t>
            </a:r>
            <a:r>
              <a:rPr lang="fr-FR" sz="1000" dirty="0" smtClean="0"/>
              <a:t> science and society : Has </a:t>
            </a:r>
            <a:r>
              <a:rPr lang="fr-FR" sz="1000" dirty="0" err="1" smtClean="0"/>
              <a:t>there</a:t>
            </a:r>
            <a:r>
              <a:rPr lang="fr-FR" sz="1000" dirty="0" smtClean="0"/>
              <a:t> been a shift in attitudes to ‘Patient and Public </a:t>
            </a:r>
            <a:r>
              <a:rPr lang="fr-FR" sz="1000" dirty="0" err="1" smtClean="0"/>
              <a:t>Involvement</a:t>
            </a:r>
            <a:r>
              <a:rPr lang="fr-FR" sz="1000" dirty="0" smtClean="0"/>
              <a:t>’ and ‘Public Engagement in Science’ in the UK ? », </a:t>
            </a:r>
            <a:r>
              <a:rPr lang="fr-FR" sz="1000" dirty="0" err="1" smtClean="0"/>
              <a:t>Health</a:t>
            </a:r>
            <a:r>
              <a:rPr lang="fr-FR" sz="1000" dirty="0" smtClean="0"/>
              <a:t> Expectations, 2014</a:t>
            </a:r>
          </a:p>
          <a:p>
            <a:r>
              <a:rPr lang="fr-FR" sz="1000" dirty="0" smtClean="0"/>
              <a:t>INSERM / GRAM, La recherche pur et avec les malades, 2003</a:t>
            </a:r>
          </a:p>
          <a:p>
            <a:r>
              <a:rPr lang="fr-FR" sz="1000" dirty="0" smtClean="0"/>
              <a:t>HCAAM, La place du citoyen et du patient dans le processus d’innovation en santé, 2014</a:t>
            </a:r>
          </a:p>
          <a:p>
            <a:r>
              <a:rPr lang="fr-FR" sz="1000" dirty="0"/>
              <a:t>INVOLVE. </a:t>
            </a:r>
            <a:r>
              <a:rPr lang="fr-FR" sz="1000" dirty="0" err="1"/>
              <a:t>What</a:t>
            </a:r>
            <a:r>
              <a:rPr lang="fr-FR" sz="1000" dirty="0"/>
              <a:t> </a:t>
            </a:r>
            <a:r>
              <a:rPr lang="fr-FR" sz="1000" dirty="0" err="1"/>
              <a:t>is</a:t>
            </a:r>
            <a:r>
              <a:rPr lang="fr-FR" sz="1000" dirty="0"/>
              <a:t> public </a:t>
            </a:r>
            <a:r>
              <a:rPr lang="fr-FR" sz="1000" dirty="0" err="1"/>
              <a:t>involvement</a:t>
            </a:r>
            <a:r>
              <a:rPr lang="fr-FR" sz="1000" dirty="0"/>
              <a:t> in </a:t>
            </a:r>
            <a:r>
              <a:rPr lang="fr-FR" sz="1000" dirty="0" err="1"/>
              <a:t>research</a:t>
            </a:r>
            <a:r>
              <a:rPr lang="fr-FR" sz="1000" dirty="0"/>
              <a:t>? </a:t>
            </a:r>
            <a:endParaRPr lang="fr-FR" sz="1000" dirty="0" smtClean="0"/>
          </a:p>
          <a:p>
            <a:r>
              <a:rPr lang="fr-FR" sz="1000" dirty="0" smtClean="0"/>
              <a:t>INVOLVE / NHS, Public </a:t>
            </a:r>
            <a:r>
              <a:rPr lang="fr-FR" sz="1000" dirty="0" err="1" smtClean="0"/>
              <a:t>involvement</a:t>
            </a:r>
            <a:r>
              <a:rPr lang="fr-FR" sz="1000" dirty="0" smtClean="0"/>
              <a:t> in </a:t>
            </a:r>
            <a:r>
              <a:rPr lang="fr-FR" sz="1000" dirty="0" err="1" smtClean="0"/>
              <a:t>research</a:t>
            </a:r>
            <a:r>
              <a:rPr lang="fr-FR" sz="1000" dirty="0" smtClean="0"/>
              <a:t> : values and </a:t>
            </a:r>
            <a:r>
              <a:rPr lang="fr-FR" sz="1000" dirty="0" err="1" smtClean="0"/>
              <a:t>principles</a:t>
            </a:r>
            <a:r>
              <a:rPr lang="fr-FR" sz="1000" dirty="0" smtClean="0"/>
              <a:t> </a:t>
            </a:r>
            <a:r>
              <a:rPr lang="fr-FR" sz="1000" dirty="0" err="1" smtClean="0"/>
              <a:t>framework</a:t>
            </a:r>
            <a:r>
              <a:rPr lang="fr-FR" sz="1000" dirty="0" smtClean="0"/>
              <a:t>, 2015</a:t>
            </a:r>
          </a:p>
          <a:p>
            <a:r>
              <a:rPr lang="fr-FR" sz="1000" dirty="0" smtClean="0"/>
              <a:t>INVOLVE / NHS, Briefing notes for </a:t>
            </a:r>
            <a:r>
              <a:rPr lang="fr-FR" sz="1000" dirty="0" err="1" smtClean="0"/>
              <a:t>researchers</a:t>
            </a:r>
            <a:r>
              <a:rPr lang="fr-FR" sz="1000" dirty="0" smtClean="0"/>
              <a:t> : public </a:t>
            </a:r>
            <a:r>
              <a:rPr lang="fr-FR" sz="1000" dirty="0" err="1" smtClean="0"/>
              <a:t>involvement</a:t>
            </a:r>
            <a:r>
              <a:rPr lang="fr-FR" sz="1000" dirty="0" smtClean="0"/>
              <a:t> in NHS, public </a:t>
            </a:r>
            <a:r>
              <a:rPr lang="fr-FR" sz="1000" dirty="0" err="1" smtClean="0"/>
              <a:t>health</a:t>
            </a:r>
            <a:r>
              <a:rPr lang="fr-FR" sz="1000" dirty="0" smtClean="0"/>
              <a:t> and social care </a:t>
            </a:r>
            <a:r>
              <a:rPr lang="fr-FR" sz="1000" dirty="0" err="1" smtClean="0"/>
              <a:t>research</a:t>
            </a:r>
            <a:r>
              <a:rPr lang="fr-FR" sz="1000" dirty="0" smtClean="0"/>
              <a:t>, 2012</a:t>
            </a:r>
          </a:p>
          <a:p>
            <a:r>
              <a:rPr lang="fr-FR" sz="1000" dirty="0" err="1" smtClean="0"/>
              <a:t>www.involve.nihr.ac.uk</a:t>
            </a:r>
            <a:endParaRPr lang="fr-FR" sz="1000" dirty="0"/>
          </a:p>
          <a:p>
            <a:r>
              <a:rPr lang="fr-FR" sz="1000" dirty="0" err="1" smtClean="0"/>
              <a:t>C.Saout</a:t>
            </a:r>
            <a:r>
              <a:rPr lang="fr-FR" sz="1000" dirty="0" smtClean="0"/>
              <a:t>, </a:t>
            </a:r>
            <a:r>
              <a:rPr lang="fr-FR" sz="1000" dirty="0"/>
              <a:t>« Les innovations en santé, évaluation, </a:t>
            </a:r>
            <a:r>
              <a:rPr lang="fr-FR" sz="1000" dirty="0" smtClean="0"/>
              <a:t>valeur </a:t>
            </a:r>
            <a:r>
              <a:rPr lang="fr-FR" sz="1000" dirty="0"/>
              <a:t>ajoutée, régulation : Place des patients. </a:t>
            </a:r>
            <a:r>
              <a:rPr lang="fr-FR" sz="1000" dirty="0" smtClean="0"/>
              <a:t>», Journées scientifiques de l’Assurance maladie, 2012</a:t>
            </a:r>
          </a:p>
          <a:p>
            <a:r>
              <a:rPr lang="fr-FR" sz="1000" dirty="0" err="1" smtClean="0"/>
              <a:t>Shippee</a:t>
            </a:r>
            <a:r>
              <a:rPr lang="fr-FR" sz="1000" dirty="0" smtClean="0"/>
              <a:t> </a:t>
            </a:r>
            <a:r>
              <a:rPr lang="fr-FR" sz="1000" dirty="0"/>
              <a:t>ND, </a:t>
            </a:r>
            <a:r>
              <a:rPr lang="fr-FR" sz="1000" dirty="0" err="1"/>
              <a:t>Domecq</a:t>
            </a:r>
            <a:r>
              <a:rPr lang="fr-FR" sz="1000" dirty="0"/>
              <a:t> Garces JP, </a:t>
            </a:r>
            <a:r>
              <a:rPr lang="fr-FR" sz="1000" dirty="0" err="1"/>
              <a:t>Prutsky</a:t>
            </a:r>
            <a:r>
              <a:rPr lang="fr-FR" sz="1000" dirty="0"/>
              <a:t> Lopez GJ</a:t>
            </a:r>
            <a:br>
              <a:rPr lang="fr-FR" sz="1000" dirty="0"/>
            </a:br>
            <a:r>
              <a:rPr lang="fr-FR" sz="1000" i="1" dirty="0"/>
              <a:t>et al. </a:t>
            </a:r>
            <a:r>
              <a:rPr lang="fr-FR" sz="1000" dirty="0"/>
              <a:t>Patient and service user engagement in </a:t>
            </a:r>
            <a:r>
              <a:rPr lang="fr-FR" sz="1000" dirty="0" err="1"/>
              <a:t>research</a:t>
            </a:r>
            <a:r>
              <a:rPr lang="fr-FR" sz="1000" dirty="0"/>
              <a:t>: a </a:t>
            </a:r>
            <a:r>
              <a:rPr lang="fr-FR" sz="1000" dirty="0" err="1"/>
              <a:t>systematic</a:t>
            </a:r>
            <a:r>
              <a:rPr lang="fr-FR" sz="1000" dirty="0"/>
              <a:t> </a:t>
            </a:r>
            <a:r>
              <a:rPr lang="fr-FR" sz="1000" dirty="0" err="1"/>
              <a:t>review</a:t>
            </a:r>
            <a:r>
              <a:rPr lang="fr-FR" sz="1000" dirty="0"/>
              <a:t> and </a:t>
            </a:r>
            <a:r>
              <a:rPr lang="fr-FR" sz="1000" dirty="0" err="1"/>
              <a:t>synthesized</a:t>
            </a:r>
            <a:r>
              <a:rPr lang="fr-FR" sz="1000" dirty="0"/>
              <a:t> </a:t>
            </a:r>
            <a:r>
              <a:rPr lang="fr-FR" sz="1000" dirty="0" err="1"/>
              <a:t>framework</a:t>
            </a:r>
            <a:r>
              <a:rPr lang="fr-FR" sz="1000" dirty="0"/>
              <a:t>. </a:t>
            </a:r>
            <a:r>
              <a:rPr lang="fr-FR" sz="1000" i="1" dirty="0" err="1"/>
              <a:t>Health</a:t>
            </a:r>
            <a:r>
              <a:rPr lang="fr-FR" sz="1000" i="1" dirty="0"/>
              <a:t> </a:t>
            </a:r>
            <a:r>
              <a:rPr lang="fr-FR" sz="1000" i="1" dirty="0" err="1"/>
              <a:t>Expect</a:t>
            </a:r>
            <a:r>
              <a:rPr lang="fr-FR" sz="1000" i="1" dirty="0"/>
              <a:t>. </a:t>
            </a:r>
            <a:r>
              <a:rPr lang="fr-FR" sz="1000" dirty="0"/>
              <a:t>doi:10.1111/hex.12090 (2013) </a:t>
            </a:r>
            <a:endParaRPr lang="fr-FR" sz="1000" dirty="0" smtClean="0"/>
          </a:p>
          <a:p>
            <a:r>
              <a:rPr lang="fr-FR" sz="1000" dirty="0" err="1" smtClean="0"/>
              <a:t>L.Esmail</a:t>
            </a:r>
            <a:r>
              <a:rPr lang="fr-FR" sz="1000" dirty="0" smtClean="0"/>
              <a:t> et al, « </a:t>
            </a:r>
            <a:r>
              <a:rPr lang="fr-FR" sz="1000" dirty="0" err="1" smtClean="0"/>
              <a:t>Evaluating</a:t>
            </a:r>
            <a:r>
              <a:rPr lang="fr-FR" sz="1000" dirty="0" smtClean="0"/>
              <a:t> patient and </a:t>
            </a:r>
            <a:r>
              <a:rPr lang="fr-FR" sz="1000" dirty="0" err="1" smtClean="0"/>
              <a:t>stakeholder</a:t>
            </a:r>
            <a:r>
              <a:rPr lang="fr-FR" sz="1000" dirty="0" smtClean="0"/>
              <a:t> engagement in </a:t>
            </a:r>
            <a:r>
              <a:rPr lang="fr-FR" sz="1000" dirty="0" err="1" smtClean="0"/>
              <a:t>research</a:t>
            </a:r>
            <a:r>
              <a:rPr lang="fr-FR" sz="1000" dirty="0" smtClean="0"/>
              <a:t> : </a:t>
            </a:r>
            <a:r>
              <a:rPr lang="fr-FR" sz="1000" dirty="0" err="1" smtClean="0"/>
              <a:t>moving</a:t>
            </a:r>
            <a:r>
              <a:rPr lang="fr-FR" sz="1000" dirty="0" smtClean="0"/>
              <a:t> </a:t>
            </a:r>
            <a:r>
              <a:rPr lang="fr-FR" sz="1000" dirty="0" err="1" smtClean="0"/>
              <a:t>from</a:t>
            </a:r>
            <a:r>
              <a:rPr lang="fr-FR" sz="1000" dirty="0" smtClean="0"/>
              <a:t> </a:t>
            </a:r>
            <a:r>
              <a:rPr lang="fr-FR" sz="1000" dirty="0" err="1" smtClean="0"/>
              <a:t>theory</a:t>
            </a:r>
            <a:r>
              <a:rPr lang="fr-FR" sz="1000" dirty="0" smtClean="0"/>
              <a:t> to practice, Journal of Comparative </a:t>
            </a:r>
            <a:r>
              <a:rPr lang="fr-FR" sz="1000" dirty="0" err="1" smtClean="0"/>
              <a:t>Effectiveness</a:t>
            </a:r>
            <a:r>
              <a:rPr lang="fr-FR" sz="1000" dirty="0" smtClean="0"/>
              <a:t> </a:t>
            </a:r>
            <a:r>
              <a:rPr lang="fr-FR" sz="1000" dirty="0" err="1" smtClean="0"/>
              <a:t>Research</a:t>
            </a:r>
            <a:r>
              <a:rPr lang="fr-FR" sz="1000" dirty="0" smtClean="0"/>
              <a:t>, 2015</a:t>
            </a:r>
            <a:endParaRPr lang="fr-FR" sz="1000" dirty="0"/>
          </a:p>
          <a:p>
            <a:r>
              <a:rPr lang="fr-FR" sz="1000" dirty="0" err="1" smtClean="0"/>
              <a:t>Domecq</a:t>
            </a:r>
            <a:r>
              <a:rPr lang="fr-FR" sz="1000" dirty="0" smtClean="0"/>
              <a:t> </a:t>
            </a:r>
            <a:r>
              <a:rPr lang="fr-FR" sz="1000" dirty="0"/>
              <a:t>JP, </a:t>
            </a:r>
            <a:r>
              <a:rPr lang="fr-FR" sz="1000" dirty="0" err="1"/>
              <a:t>Prutsky</a:t>
            </a:r>
            <a:r>
              <a:rPr lang="fr-FR" sz="1000" dirty="0"/>
              <a:t> G, </a:t>
            </a:r>
            <a:r>
              <a:rPr lang="fr-FR" sz="1000" dirty="0" err="1"/>
              <a:t>Elraiyah</a:t>
            </a:r>
            <a:r>
              <a:rPr lang="fr-FR" sz="1000" dirty="0"/>
              <a:t> T, et al. Patient engagement </a:t>
            </a:r>
            <a:r>
              <a:rPr lang="fr-FR" sz="1000" dirty="0" smtClean="0"/>
              <a:t>in </a:t>
            </a:r>
            <a:r>
              <a:rPr lang="en-US" sz="1000" dirty="0" smtClean="0"/>
              <a:t>research</a:t>
            </a:r>
            <a:r>
              <a:rPr lang="en-US" sz="1000" dirty="0"/>
              <a:t>: a systematic review. </a:t>
            </a:r>
            <a:r>
              <a:rPr lang="en-US" sz="1000" i="1" dirty="0"/>
              <a:t>BMC Health </a:t>
            </a:r>
            <a:r>
              <a:rPr lang="en-US" sz="1000" i="1" dirty="0" err="1"/>
              <a:t>Serv</a:t>
            </a:r>
            <a:r>
              <a:rPr lang="en-US" sz="1000" i="1" dirty="0"/>
              <a:t> Res </a:t>
            </a:r>
            <a:r>
              <a:rPr lang="en-US" sz="1000" dirty="0"/>
              <a:t>2014;14:89.</a:t>
            </a:r>
          </a:p>
          <a:p>
            <a:r>
              <a:rPr lang="fr-FR" sz="1000" dirty="0" err="1"/>
              <a:t>Nilsen</a:t>
            </a:r>
            <a:r>
              <a:rPr lang="fr-FR" sz="1000" dirty="0"/>
              <a:t> ES, </a:t>
            </a:r>
            <a:r>
              <a:rPr lang="fr-FR" sz="1000" dirty="0" err="1"/>
              <a:t>Myrhaug</a:t>
            </a:r>
            <a:r>
              <a:rPr lang="fr-FR" sz="1000" dirty="0"/>
              <a:t> HT, </a:t>
            </a:r>
            <a:r>
              <a:rPr lang="fr-FR" sz="1000" dirty="0" err="1"/>
              <a:t>Johansen</a:t>
            </a:r>
            <a:r>
              <a:rPr lang="fr-FR" sz="1000" dirty="0"/>
              <a:t> M, Oliver S, </a:t>
            </a:r>
            <a:r>
              <a:rPr lang="fr-FR" sz="1000" dirty="0" err="1"/>
              <a:t>Oxman</a:t>
            </a:r>
            <a:r>
              <a:rPr lang="fr-FR" sz="1000" dirty="0"/>
              <a:t> AD. </a:t>
            </a:r>
            <a:r>
              <a:rPr lang="fr-FR" sz="1000" dirty="0" err="1" smtClean="0"/>
              <a:t>Methods</a:t>
            </a:r>
            <a:r>
              <a:rPr lang="fr-FR" sz="1000" dirty="0"/>
              <a:t> </a:t>
            </a:r>
            <a:r>
              <a:rPr lang="en-US" sz="1000" dirty="0" smtClean="0"/>
              <a:t>of </a:t>
            </a:r>
            <a:r>
              <a:rPr lang="en-US" sz="1000" dirty="0"/>
              <a:t>consumer involvement in developing healthcare policy </a:t>
            </a:r>
            <a:r>
              <a:rPr lang="en-US" sz="1000" dirty="0" smtClean="0"/>
              <a:t>and research</a:t>
            </a:r>
            <a:r>
              <a:rPr lang="en-US" sz="1000" dirty="0"/>
              <a:t>, clinical practice guidelines and patient </a:t>
            </a:r>
            <a:r>
              <a:rPr lang="en-US" sz="1000" dirty="0" smtClean="0"/>
              <a:t>information material</a:t>
            </a:r>
            <a:r>
              <a:rPr lang="en-US" sz="1000" dirty="0"/>
              <a:t>. Cochrane Database of Systematic Reviews </a:t>
            </a:r>
            <a:r>
              <a:rPr lang="en-US" sz="1000" dirty="0" smtClean="0"/>
              <a:t>2006</a:t>
            </a:r>
          </a:p>
          <a:p>
            <a:pPr algn="just"/>
            <a:endParaRPr lang="fr-FR" sz="1000" b="1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references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8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Impliquer les patients dans la recherche : on peut aller beaucoup plus loin ! </a:t>
            </a:r>
            <a:endParaRPr lang="fr-FR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/>
          <a:srcRect t="-73018" b="-73018"/>
          <a:stretch>
            <a:fillRect/>
          </a:stretch>
        </p:blipFill>
        <p:spPr>
          <a:xfrm>
            <a:off x="622300" y="1327150"/>
            <a:ext cx="9170988" cy="5100638"/>
          </a:xfrm>
        </p:spPr>
      </p:pic>
    </p:spTree>
    <p:extLst>
      <p:ext uri="{BB962C8B-B14F-4D97-AF65-F5344CB8AC3E}">
        <p14:creationId xmlns:p14="http://schemas.microsoft.com/office/powerpoint/2010/main" val="31977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impliquer les patients dans la </a:t>
            </a:r>
            <a:r>
              <a:rPr lang="fr-FR" dirty="0"/>
              <a:t>recherche : </a:t>
            </a:r>
            <a:r>
              <a:rPr lang="fr-FR" dirty="0" smtClean="0"/>
              <a:t>Pourquoi ? </a:t>
            </a:r>
            <a:endParaRPr lang="fr-FR" cap="none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5727553" y="1324729"/>
            <a:ext cx="8815789" cy="1791232"/>
          </a:xfrm>
          <a:prstGeom prst="rect">
            <a:avLst/>
          </a:prstGeom>
        </p:spPr>
        <p:txBody>
          <a:bodyPr vert="horz" lIns="106524" tIns="53261" rIns="106524" bIns="53261" rtlCol="0">
            <a:noAutofit/>
          </a:bodyPr>
          <a:lstStyle>
            <a:lvl1pPr marL="0" indent="0" algn="l" defTabSz="532618" rtl="0" eaLnBrk="1" latinLnBrk="0" hangingPunct="1">
              <a:spcBef>
                <a:spcPts val="1398"/>
              </a:spcBef>
              <a:buFont typeface="Arial"/>
              <a:buNone/>
              <a:defRPr sz="19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1pPr>
            <a:lvl2pPr marL="0" indent="0" algn="just" defTabSz="532618" rtl="0" eaLnBrk="1" latinLnBrk="0" hangingPunct="1">
              <a:spcBef>
                <a:spcPts val="583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290351" indent="-266309" algn="just" defTabSz="532618" rtl="0" eaLnBrk="1" latinLnBrk="0" hangingPunct="1">
              <a:spcBef>
                <a:spcPts val="583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632484" indent="-266309" algn="just" defTabSz="532618" rtl="0" eaLnBrk="1" latinLnBrk="0" hangingPunct="1">
              <a:spcBef>
                <a:spcPts val="583"/>
              </a:spcBef>
              <a:buFont typeface="Arial"/>
              <a:buChar char="–"/>
              <a:tabLst/>
              <a:defRPr sz="13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4pPr>
            <a:lvl5pPr marL="1054140" indent="-266309" algn="just" defTabSz="532618" rtl="0" eaLnBrk="1" latinLnBrk="0" hangingPunct="1">
              <a:spcBef>
                <a:spcPts val="583"/>
              </a:spcBef>
              <a:buFont typeface="Arial"/>
              <a:buChar char="»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929398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2016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634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7252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400" b="1" dirty="0" smtClean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660628" y="1324728"/>
            <a:ext cx="9171755" cy="5814755"/>
          </a:xfrm>
        </p:spPr>
        <p:txBody>
          <a:bodyPr/>
          <a:lstStyle/>
          <a:p>
            <a:pPr lvl="1"/>
            <a:endParaRPr lang="fr-FR" b="1" dirty="0">
              <a:solidFill>
                <a:srgbClr val="CE2A78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fr-FR" b="1" dirty="0" smtClean="0">
                <a:solidFill>
                  <a:srgbClr val="CE2A78"/>
                </a:solidFill>
              </a:rPr>
              <a:t>C’est une question de principes ! </a:t>
            </a:r>
          </a:p>
          <a:p>
            <a:pPr marL="576101" lvl="2" indent="-285750">
              <a:buFontTx/>
              <a:buChar char="-"/>
            </a:pPr>
            <a:r>
              <a:rPr lang="fr-FR" b="1" dirty="0" smtClean="0"/>
              <a:t>Démocratie</a:t>
            </a:r>
            <a:r>
              <a:rPr lang="fr-FR" dirty="0" smtClean="0"/>
              <a:t> : nous avons le droit d’être associés aux discussions qui nous concernent</a:t>
            </a:r>
          </a:p>
          <a:p>
            <a:pPr marL="576101" lvl="2" indent="-285750">
              <a:buFontTx/>
              <a:buChar char="-"/>
            </a:pPr>
            <a:r>
              <a:rPr lang="fr-FR" b="1" dirty="0" smtClean="0"/>
              <a:t>Transparence</a:t>
            </a:r>
            <a:r>
              <a:rPr lang="fr-FR" dirty="0" smtClean="0"/>
              <a:t> : nous voulons connaître les intérêts en présence </a:t>
            </a:r>
          </a:p>
          <a:p>
            <a:pPr marL="576101" lvl="2" indent="-285750">
              <a:buFontTx/>
              <a:buChar char="-"/>
            </a:pPr>
            <a:r>
              <a:rPr lang="fr-FR" b="1" dirty="0" smtClean="0"/>
              <a:t>Responsabilité</a:t>
            </a:r>
            <a:r>
              <a:rPr lang="fr-FR" dirty="0" smtClean="0"/>
              <a:t> : en tant que payeurs et bénéficiaires, nous avons un droit de regard</a:t>
            </a:r>
          </a:p>
          <a:p>
            <a:pPr marL="576101" lvl="2" indent="-285750">
              <a:buFontTx/>
              <a:buChar char="-"/>
            </a:pPr>
            <a:endParaRPr lang="fr-FR" dirty="0" smtClean="0"/>
          </a:p>
          <a:p>
            <a:pPr marL="285750" lvl="1" indent="-285750">
              <a:buFontTx/>
              <a:buChar char="-"/>
            </a:pPr>
            <a:r>
              <a:rPr lang="fr-FR" b="1" dirty="0" smtClean="0">
                <a:solidFill>
                  <a:srgbClr val="CE2A78"/>
                </a:solidFill>
              </a:rPr>
              <a:t>C’est utile pour la qualité de la recherche</a:t>
            </a:r>
          </a:p>
          <a:p>
            <a:pPr marL="576101" lvl="2" indent="-285750">
              <a:buFontTx/>
              <a:buChar char="-"/>
            </a:pPr>
            <a:r>
              <a:rPr lang="fr-FR" b="1" dirty="0" smtClean="0"/>
              <a:t>Pertinence des questions / adéquation avec les besoins</a:t>
            </a:r>
            <a:r>
              <a:rPr lang="fr-FR" dirty="0" smtClean="0"/>
              <a:t> : les patients connaissent leur état de santé et leur préoccupations sont parfois distinctes de celles des PS</a:t>
            </a:r>
          </a:p>
          <a:p>
            <a:pPr marL="576101" lvl="2" indent="-285750">
              <a:buFontTx/>
              <a:buChar char="-"/>
            </a:pPr>
            <a:r>
              <a:rPr lang="fr-FR" b="1" dirty="0" smtClean="0"/>
              <a:t>Pertinence des méthodes / faisabilité (recrutement, recueil)</a:t>
            </a:r>
            <a:r>
              <a:rPr lang="fr-FR" dirty="0" smtClean="0"/>
              <a:t> : les patients savent ce qui est faisable</a:t>
            </a:r>
          </a:p>
          <a:p>
            <a:pPr marL="576101" lvl="2" indent="-285750">
              <a:buFontTx/>
              <a:buChar char="-"/>
            </a:pPr>
            <a:r>
              <a:rPr lang="fr-FR" b="1" dirty="0" smtClean="0"/>
              <a:t>Gage de rapidité pour la diffusion / processus </a:t>
            </a:r>
            <a:r>
              <a:rPr lang="fr-FR" b="1" dirty="0" err="1" smtClean="0"/>
              <a:t>translationnel</a:t>
            </a:r>
            <a:endParaRPr lang="fr-FR" b="1" dirty="0" smtClean="0"/>
          </a:p>
          <a:p>
            <a:pPr lvl="2" indent="0">
              <a:buNone/>
            </a:pPr>
            <a:endParaRPr lang="fr-FR" dirty="0" smtClean="0"/>
          </a:p>
          <a:p>
            <a:pPr marL="285750" lvl="1" indent="-285750">
              <a:buFontTx/>
              <a:buChar char="-"/>
            </a:pPr>
            <a:r>
              <a:rPr lang="fr-FR" b="1" dirty="0">
                <a:solidFill>
                  <a:srgbClr val="CE2A78"/>
                </a:solidFill>
              </a:rPr>
              <a:t>C’est </a:t>
            </a:r>
            <a:r>
              <a:rPr lang="fr-FR" b="1" dirty="0" smtClean="0">
                <a:solidFill>
                  <a:srgbClr val="CE2A78"/>
                </a:solidFill>
              </a:rPr>
              <a:t>utile pour les patients</a:t>
            </a:r>
            <a:endParaRPr lang="fr-FR" b="1" dirty="0">
              <a:solidFill>
                <a:srgbClr val="CE2A78"/>
              </a:solidFill>
            </a:endParaRPr>
          </a:p>
          <a:p>
            <a:pPr marL="576101" lvl="2" indent="-285750">
              <a:buFontTx/>
              <a:buChar char="-"/>
            </a:pPr>
            <a:r>
              <a:rPr lang="fr-FR" dirty="0" smtClean="0"/>
              <a:t>Impact des PRO sur l’observance et sur le pronostic </a:t>
            </a:r>
          </a:p>
          <a:p>
            <a:pPr marL="576101" lvl="2" indent="-285750">
              <a:buFontTx/>
              <a:buChar char="-"/>
            </a:pPr>
            <a:endParaRPr lang="fr-FR" dirty="0" smtClean="0"/>
          </a:p>
          <a:p>
            <a:pPr marL="576101" lvl="2" indent="-285750">
              <a:buFontTx/>
              <a:buChar char="-"/>
            </a:pPr>
            <a:endParaRPr lang="fr-FR" dirty="0"/>
          </a:p>
          <a:p>
            <a:pPr lvl="2" indent="0" algn="r">
              <a:buNone/>
            </a:pPr>
            <a:r>
              <a:rPr lang="fr-FR" sz="1600" b="1" i="1" dirty="0">
                <a:solidFill>
                  <a:srgbClr val="CE2A78"/>
                </a:solidFill>
              </a:rPr>
              <a:t>« La question n’est pas tant de savoir comment impliquer les patients dans la recherche</a:t>
            </a:r>
          </a:p>
          <a:p>
            <a:pPr lvl="2" indent="0" algn="r">
              <a:buNone/>
            </a:pPr>
            <a:r>
              <a:rPr lang="fr-FR" sz="1600" b="1" i="1" dirty="0">
                <a:solidFill>
                  <a:srgbClr val="CE2A78"/>
                </a:solidFill>
              </a:rPr>
              <a:t>que d’impliquer les chercheurs dans le vécu des patients </a:t>
            </a:r>
            <a:r>
              <a:rPr lang="fr-FR" sz="1600" b="1" i="1" dirty="0" smtClean="0">
                <a:solidFill>
                  <a:srgbClr val="CE2A78"/>
                </a:solidFill>
              </a:rPr>
              <a:t>»</a:t>
            </a:r>
            <a:r>
              <a:rPr lang="fr-FR" sz="1600" i="1" dirty="0" smtClean="0"/>
              <a:t> </a:t>
            </a:r>
            <a:endParaRPr lang="fr-FR" sz="1600" i="1" dirty="0"/>
          </a:p>
          <a:p>
            <a:pPr lvl="2" indent="0" algn="r">
              <a:buNone/>
            </a:pPr>
            <a:r>
              <a:rPr lang="fr-FR" i="1" dirty="0" err="1"/>
              <a:t>Health</a:t>
            </a:r>
            <a:r>
              <a:rPr lang="fr-FR" i="1" dirty="0"/>
              <a:t> </a:t>
            </a:r>
            <a:r>
              <a:rPr lang="fr-FR" i="1" dirty="0" err="1"/>
              <a:t>Affairs</a:t>
            </a:r>
            <a:r>
              <a:rPr lang="fr-FR" i="1" dirty="0"/>
              <a:t>, avril 2016</a:t>
            </a:r>
          </a:p>
          <a:p>
            <a:pPr marL="576101" lvl="2" indent="-285750">
              <a:buFontTx/>
              <a:buChar char="-"/>
            </a:pPr>
            <a:endParaRPr lang="fr-FR" dirty="0" smtClean="0"/>
          </a:p>
          <a:p>
            <a:pPr marL="576101" lvl="2" indent="-285750">
              <a:buFontTx/>
              <a:buChar char="-"/>
            </a:pPr>
            <a:endParaRPr lang="fr-FR" dirty="0"/>
          </a:p>
          <a:p>
            <a:pPr lvl="2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593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types d’implication des associations dans l’innovation en France</a:t>
            </a:r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5727553" y="1324729"/>
            <a:ext cx="8815789" cy="1791232"/>
          </a:xfrm>
          <a:prstGeom prst="rect">
            <a:avLst/>
          </a:prstGeom>
        </p:spPr>
        <p:txBody>
          <a:bodyPr vert="horz" lIns="106524" tIns="53261" rIns="106524" bIns="53261" rtlCol="0">
            <a:noAutofit/>
          </a:bodyPr>
          <a:lstStyle>
            <a:lvl1pPr marL="0" indent="0" algn="l" defTabSz="532618" rtl="0" eaLnBrk="1" latinLnBrk="0" hangingPunct="1">
              <a:spcBef>
                <a:spcPts val="1398"/>
              </a:spcBef>
              <a:buFont typeface="Arial"/>
              <a:buNone/>
              <a:defRPr sz="19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1pPr>
            <a:lvl2pPr marL="0" indent="0" algn="just" defTabSz="532618" rtl="0" eaLnBrk="1" latinLnBrk="0" hangingPunct="1">
              <a:spcBef>
                <a:spcPts val="583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290351" indent="-266309" algn="just" defTabSz="532618" rtl="0" eaLnBrk="1" latinLnBrk="0" hangingPunct="1">
              <a:spcBef>
                <a:spcPts val="583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632484" indent="-266309" algn="just" defTabSz="532618" rtl="0" eaLnBrk="1" latinLnBrk="0" hangingPunct="1">
              <a:spcBef>
                <a:spcPts val="583"/>
              </a:spcBef>
              <a:buFont typeface="Arial"/>
              <a:buChar char="–"/>
              <a:tabLst/>
              <a:defRPr sz="13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4pPr>
            <a:lvl5pPr marL="1054140" indent="-266309" algn="just" defTabSz="532618" rtl="0" eaLnBrk="1" latinLnBrk="0" hangingPunct="1">
              <a:spcBef>
                <a:spcPts val="583"/>
              </a:spcBef>
              <a:buFont typeface="Arial"/>
              <a:buChar char="»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929398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2016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634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7252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400" b="1" dirty="0" smtClean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660628" y="1324728"/>
            <a:ext cx="9171755" cy="5814755"/>
          </a:xfrm>
        </p:spPr>
        <p:txBody>
          <a:bodyPr/>
          <a:lstStyle/>
          <a:p>
            <a:pPr lvl="1"/>
            <a:r>
              <a:rPr lang="fr-FR" b="1" dirty="0">
                <a:solidFill>
                  <a:srgbClr val="CE2A78"/>
                </a:solidFill>
              </a:rPr>
              <a:t>Minimum : </a:t>
            </a:r>
            <a:r>
              <a:rPr lang="fr-FR" b="1" dirty="0" smtClean="0">
                <a:solidFill>
                  <a:srgbClr val="CE2A78"/>
                </a:solidFill>
              </a:rPr>
              <a:t>information et protection </a:t>
            </a:r>
            <a:r>
              <a:rPr lang="fr-FR" b="1" dirty="0">
                <a:solidFill>
                  <a:srgbClr val="CE2A78"/>
                </a:solidFill>
              </a:rPr>
              <a:t>des citoyens dans la </a:t>
            </a:r>
            <a:r>
              <a:rPr lang="fr-FR" b="1" dirty="0" smtClean="0">
                <a:solidFill>
                  <a:srgbClr val="CE2A78"/>
                </a:solidFill>
              </a:rPr>
              <a:t>recherche clinique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Représentation des patients (associations agréées) dans les comités de protection ; leur absence emporte la nullité de la décision</a:t>
            </a:r>
            <a:endParaRPr lang="fr-FR" dirty="0"/>
          </a:p>
          <a:p>
            <a:pPr marL="285750" lvl="1" indent="-285750">
              <a:buFontTx/>
              <a:buChar char="-"/>
            </a:pPr>
            <a:r>
              <a:rPr lang="fr-FR" dirty="0" smtClean="0"/>
              <a:t>Veillent au bien-fondé de la recherche, ses conditions éthiques, lisibilité du formulaire de consentement</a:t>
            </a:r>
            <a:endParaRPr lang="fr-FR" dirty="0"/>
          </a:p>
          <a:p>
            <a:pPr lvl="1"/>
            <a:r>
              <a:rPr lang="fr-FR" b="1" dirty="0">
                <a:solidFill>
                  <a:srgbClr val="CE2A78"/>
                </a:solidFill>
              </a:rPr>
              <a:t>Consultation : plaidoyer pour une </a:t>
            </a:r>
            <a:r>
              <a:rPr lang="fr-FR" b="1" dirty="0" smtClean="0">
                <a:solidFill>
                  <a:srgbClr val="CE2A78"/>
                </a:solidFill>
              </a:rPr>
              <a:t>recherche conforme </a:t>
            </a:r>
            <a:r>
              <a:rPr lang="fr-FR" b="1" dirty="0">
                <a:solidFill>
                  <a:srgbClr val="CE2A78"/>
                </a:solidFill>
              </a:rPr>
              <a:t>aux intérêts des patients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Plaidoyer auprès des acteurs publics et privés de l’innovation à l’échelle nationale et européenne</a:t>
            </a:r>
          </a:p>
          <a:p>
            <a:pPr marL="285750" lvl="1" indent="-285750">
              <a:buFontTx/>
              <a:buChar char="-"/>
            </a:pPr>
            <a:r>
              <a:rPr lang="fr-FR" dirty="0"/>
              <a:t>Répertoire des </a:t>
            </a:r>
            <a:r>
              <a:rPr lang="fr-FR" dirty="0" smtClean="0"/>
              <a:t>essais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Suivi des conditions d’accès à l’innovation (ATU, RTU)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Interface chercheurs / associations : GRAM, Universités des jeunes chercheurs AIDES ! </a:t>
            </a:r>
          </a:p>
          <a:p>
            <a:pPr lvl="1"/>
            <a:r>
              <a:rPr lang="fr-FR" b="1" dirty="0" smtClean="0">
                <a:solidFill>
                  <a:srgbClr val="CE2A78"/>
                </a:solidFill>
              </a:rPr>
              <a:t>Collaboration : soutien financier</a:t>
            </a:r>
            <a:endParaRPr lang="fr-FR" b="1" dirty="0">
              <a:solidFill>
                <a:srgbClr val="CE2A78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fr-FR" dirty="0" smtClean="0"/>
              <a:t>Allocation de bourses / financements avec conseil scientifique : Sidaction, Ligue contre le cancer</a:t>
            </a:r>
          </a:p>
          <a:p>
            <a:pPr lvl="1"/>
            <a:r>
              <a:rPr lang="fr-FR" sz="1600" b="1" dirty="0" smtClean="0">
                <a:solidFill>
                  <a:srgbClr val="CE2A78"/>
                </a:solidFill>
              </a:rPr>
              <a:t>Contrôle :  conduite d’actions de recherche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L’association programme, finance et diffuse la recherche : AFM </a:t>
            </a:r>
            <a:r>
              <a:rPr lang="fr-FR" dirty="0" err="1" smtClean="0"/>
              <a:t>Généthon</a:t>
            </a:r>
            <a:endParaRPr lang="fr-FR" dirty="0" smtClean="0"/>
          </a:p>
          <a:p>
            <a:pPr marL="285750" lvl="1" indent="-285750">
              <a:buFontTx/>
              <a:buChar char="-"/>
            </a:pPr>
            <a:r>
              <a:rPr lang="fr-FR" dirty="0" smtClean="0"/>
              <a:t>La recherche outil du plaidoyer : </a:t>
            </a:r>
            <a:r>
              <a:rPr lang="fr-FR" dirty="0" err="1" smtClean="0"/>
              <a:t>Renaloo</a:t>
            </a:r>
            <a:endParaRPr lang="fr-FR" dirty="0" smtClean="0"/>
          </a:p>
          <a:p>
            <a:pPr lvl="1"/>
            <a:endParaRPr lang="fr-FR" b="1" dirty="0">
              <a:solidFill>
                <a:srgbClr val="CE2A78"/>
              </a:solidFill>
            </a:endParaRPr>
          </a:p>
          <a:p>
            <a:pPr lvl="1"/>
            <a:r>
              <a:rPr lang="fr-FR" sz="1600" b="1" dirty="0" smtClean="0">
                <a:solidFill>
                  <a:srgbClr val="CE2A78"/>
                </a:solidFill>
              </a:rPr>
              <a:t>Le grand absent : le concours systématique des patients (</a:t>
            </a:r>
            <a:r>
              <a:rPr lang="fr-FR" sz="1600" b="1" dirty="0" err="1" smtClean="0">
                <a:solidFill>
                  <a:srgbClr val="CE2A78"/>
                </a:solidFill>
              </a:rPr>
              <a:t>co</a:t>
            </a:r>
            <a:r>
              <a:rPr lang="fr-FR" sz="1600" b="1" dirty="0" smtClean="0">
                <a:solidFill>
                  <a:srgbClr val="CE2A78"/>
                </a:solidFill>
              </a:rPr>
              <a:t>-construction) à la programmation stratégique de la recherche et des investissements en matière d’innovation</a:t>
            </a:r>
          </a:p>
          <a:p>
            <a:pPr lvl="1"/>
            <a:endParaRPr lang="fr-FR" sz="1400" b="1" dirty="0" smtClean="0">
              <a:solidFill>
                <a:srgbClr val="CE2A78"/>
              </a:solidFill>
            </a:endParaRPr>
          </a:p>
          <a:p>
            <a:pPr lvl="1"/>
            <a:endParaRPr lang="fr-FR" b="1" dirty="0"/>
          </a:p>
          <a:p>
            <a:pPr lvl="1"/>
            <a:endParaRPr lang="fr-FR" b="1" dirty="0" smtClean="0"/>
          </a:p>
          <a:p>
            <a:pPr lvl="1"/>
            <a:r>
              <a:rPr lang="fr-FR" b="1" dirty="0" smtClean="0">
                <a:solidFill>
                  <a:srgbClr val="CE2A78"/>
                </a:solidFill>
              </a:rPr>
              <a:t>.... Mais qui ne devrait pas être : 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un simple symbole (</a:t>
            </a:r>
            <a:r>
              <a:rPr lang="fr-FR" dirty="0" err="1" smtClean="0"/>
              <a:t>tokenism</a:t>
            </a:r>
            <a:r>
              <a:rPr lang="fr-FR" dirty="0" smtClean="0"/>
              <a:t>)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un autre nom pour des actions de recrutement (volontaires d’essais clinique, consommateurs e-santé etc.) </a:t>
            </a:r>
          </a:p>
          <a:p>
            <a:endParaRPr lang="fr-F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262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Typologie des types d’implication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rcRect l="-25844" r="-25844"/>
          <a:stretch>
            <a:fillRect/>
          </a:stretch>
        </p:blipFill>
        <p:spPr>
          <a:xfrm>
            <a:off x="-1435100" y="1227393"/>
            <a:ext cx="9752215" cy="5521298"/>
          </a:xfrm>
        </p:spPr>
      </p:pic>
      <p:sp>
        <p:nvSpPr>
          <p:cNvPr id="2" name="ZoneTexte 1"/>
          <p:cNvSpPr txBox="1"/>
          <p:nvPr/>
        </p:nvSpPr>
        <p:spPr>
          <a:xfrm>
            <a:off x="7137400" y="5071154"/>
            <a:ext cx="322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89B613"/>
                </a:solidFill>
                <a:latin typeface="Century Gothic"/>
                <a:cs typeface="Century Gothic"/>
              </a:rPr>
              <a:t>Qui impliquer ? </a:t>
            </a:r>
          </a:p>
          <a:p>
            <a:pPr marL="342900" indent="-342900">
              <a:buFontTx/>
              <a:buChar char="-"/>
            </a:pPr>
            <a:r>
              <a:rPr lang="fr-FR" sz="1800" dirty="0" smtClean="0">
                <a:solidFill>
                  <a:srgbClr val="89B613"/>
                </a:solidFill>
                <a:latin typeface="Century Gothic"/>
                <a:cs typeface="Century Gothic"/>
              </a:rPr>
              <a:t>Patients, associations, public, citoyen</a:t>
            </a:r>
            <a:r>
              <a:rPr lang="mr-IN" sz="1800" dirty="0" smtClean="0">
                <a:solidFill>
                  <a:srgbClr val="89B613"/>
                </a:solidFill>
                <a:latin typeface="Century Gothic"/>
                <a:cs typeface="Century Gothic"/>
              </a:rPr>
              <a:t>…</a:t>
            </a:r>
            <a:endParaRPr lang="fr-FR" sz="1800" dirty="0" smtClean="0">
              <a:solidFill>
                <a:srgbClr val="89B613"/>
              </a:solidFill>
              <a:latin typeface="Century Gothic"/>
              <a:cs typeface="Century Gothic"/>
            </a:endParaRPr>
          </a:p>
          <a:p>
            <a:pPr marL="342900" indent="-342900">
              <a:buFontTx/>
              <a:buChar char="-"/>
            </a:pPr>
            <a:r>
              <a:rPr lang="fr-FR" sz="1800" dirty="0" smtClean="0">
                <a:solidFill>
                  <a:srgbClr val="89B613"/>
                </a:solidFill>
                <a:latin typeface="Century Gothic"/>
                <a:cs typeface="Century Gothic"/>
              </a:rPr>
              <a:t>sans doute pas de consensus</a:t>
            </a:r>
          </a:p>
          <a:p>
            <a:pPr marL="342900" indent="-342900">
              <a:buFontTx/>
              <a:buChar char="-"/>
            </a:pPr>
            <a:r>
              <a:rPr lang="fr-FR" sz="1800" dirty="0" smtClean="0">
                <a:solidFill>
                  <a:srgbClr val="89B613"/>
                </a:solidFill>
                <a:latin typeface="Century Gothic"/>
                <a:cs typeface="Century Gothic"/>
              </a:rPr>
              <a:t>choisir une terminologie et s’y tenir</a:t>
            </a:r>
            <a:endParaRPr lang="fr-FR" sz="1800" dirty="0">
              <a:solidFill>
                <a:srgbClr val="89B613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70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Lecons</a:t>
            </a:r>
            <a:r>
              <a:rPr lang="fr-FR" dirty="0" smtClean="0"/>
              <a:t> politiques de l’épidémie VIH : </a:t>
            </a:r>
            <a:r>
              <a:rPr lang="fr-FR" dirty="0" err="1" smtClean="0"/>
              <a:t>L’iRruption</a:t>
            </a:r>
            <a:r>
              <a:rPr lang="fr-FR" dirty="0" smtClean="0"/>
              <a:t> des patients </a:t>
            </a:r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5727553" y="1324729"/>
            <a:ext cx="8815789" cy="1791232"/>
          </a:xfrm>
          <a:prstGeom prst="rect">
            <a:avLst/>
          </a:prstGeom>
        </p:spPr>
        <p:txBody>
          <a:bodyPr vert="horz" lIns="106524" tIns="53261" rIns="106524" bIns="53261" rtlCol="0">
            <a:noAutofit/>
          </a:bodyPr>
          <a:lstStyle>
            <a:lvl1pPr marL="0" indent="0" algn="l" defTabSz="532618" rtl="0" eaLnBrk="1" latinLnBrk="0" hangingPunct="1">
              <a:spcBef>
                <a:spcPts val="1398"/>
              </a:spcBef>
              <a:buFont typeface="Arial"/>
              <a:buNone/>
              <a:defRPr sz="19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1pPr>
            <a:lvl2pPr marL="0" indent="0" algn="just" defTabSz="532618" rtl="0" eaLnBrk="1" latinLnBrk="0" hangingPunct="1">
              <a:spcBef>
                <a:spcPts val="583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290351" indent="-266309" algn="just" defTabSz="532618" rtl="0" eaLnBrk="1" latinLnBrk="0" hangingPunct="1">
              <a:spcBef>
                <a:spcPts val="583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632484" indent="-266309" algn="just" defTabSz="532618" rtl="0" eaLnBrk="1" latinLnBrk="0" hangingPunct="1">
              <a:spcBef>
                <a:spcPts val="583"/>
              </a:spcBef>
              <a:buFont typeface="Arial"/>
              <a:buChar char="–"/>
              <a:tabLst/>
              <a:defRPr sz="13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4pPr>
            <a:lvl5pPr marL="1054140" indent="-266309" algn="just" defTabSz="532618" rtl="0" eaLnBrk="1" latinLnBrk="0" hangingPunct="1">
              <a:spcBef>
                <a:spcPts val="583"/>
              </a:spcBef>
              <a:buFont typeface="Arial"/>
              <a:buChar char="»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929398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2016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634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7252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400" b="1" dirty="0" smtClean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660628" y="1324728"/>
            <a:ext cx="9171755" cy="5814755"/>
          </a:xfrm>
        </p:spPr>
        <p:txBody>
          <a:bodyPr/>
          <a:lstStyle/>
          <a:p>
            <a:pPr lvl="1"/>
            <a:r>
              <a:rPr lang="fr-FR" b="1" dirty="0">
                <a:solidFill>
                  <a:srgbClr val="CE2A78"/>
                </a:solidFill>
              </a:rPr>
              <a:t> </a:t>
            </a:r>
            <a:endParaRPr lang="fr-FR" b="1" dirty="0" smtClean="0">
              <a:solidFill>
                <a:srgbClr val="CE2A78"/>
              </a:solidFill>
            </a:endParaRPr>
          </a:p>
          <a:p>
            <a:pPr lvl="1"/>
            <a:r>
              <a:rPr lang="fr-FR" b="1" dirty="0" smtClean="0">
                <a:solidFill>
                  <a:srgbClr val="CE2A78"/>
                </a:solidFill>
              </a:rPr>
              <a:t>Les Idées : de nouveaux modes de raisonnement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La prise en compte du vécu des personnes dans le choix des mesures de santé publique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L’</a:t>
            </a:r>
            <a:r>
              <a:rPr lang="fr-FR" dirty="0" err="1" smtClean="0"/>
              <a:t>empowerment</a:t>
            </a:r>
            <a:r>
              <a:rPr lang="fr-FR" dirty="0" smtClean="0"/>
              <a:t> des personnes comme levier d’action</a:t>
            </a:r>
          </a:p>
          <a:p>
            <a:pPr marL="285750" lvl="1" indent="-285750">
              <a:buFontTx/>
              <a:buChar char="-"/>
            </a:pPr>
            <a:endParaRPr lang="fr-FR" dirty="0"/>
          </a:p>
          <a:p>
            <a:pPr lvl="1"/>
            <a:r>
              <a:rPr lang="fr-FR" b="1" dirty="0" smtClean="0">
                <a:solidFill>
                  <a:srgbClr val="CE2A78"/>
                </a:solidFill>
              </a:rPr>
              <a:t>Les Intérêts : un nouvel aménagement des pouvoirs entre acteurs</a:t>
            </a:r>
            <a:endParaRPr lang="fr-FR" b="1" dirty="0">
              <a:solidFill>
                <a:srgbClr val="CE2A78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fr-FR" dirty="0" smtClean="0"/>
              <a:t>Le travail politique des associations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Le désenclavement des pouvoirs administratif et médical</a:t>
            </a:r>
          </a:p>
          <a:p>
            <a:pPr marL="285750" lvl="1" indent="-285750">
              <a:buFontTx/>
              <a:buChar char="-"/>
            </a:pPr>
            <a:endParaRPr lang="fr-FR" dirty="0" smtClean="0"/>
          </a:p>
          <a:p>
            <a:pPr lvl="1"/>
            <a:r>
              <a:rPr lang="fr-FR" b="1" dirty="0">
                <a:solidFill>
                  <a:srgbClr val="CE2A78"/>
                </a:solidFill>
              </a:rPr>
              <a:t>Les </a:t>
            </a:r>
            <a:r>
              <a:rPr lang="fr-FR" b="1" dirty="0" smtClean="0">
                <a:solidFill>
                  <a:srgbClr val="CE2A78"/>
                </a:solidFill>
              </a:rPr>
              <a:t>Institutions : de nouvelles normes pour l’action publique</a:t>
            </a:r>
            <a:endParaRPr lang="fr-FR" b="1" dirty="0">
              <a:solidFill>
                <a:srgbClr val="CE2A78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fr-FR" dirty="0" smtClean="0"/>
              <a:t>L’éthique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La médecine des preuves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La démocratie sanitaire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341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recherche clinique, lieu du travail politique</a:t>
            </a:r>
            <a:br>
              <a:rPr lang="fr-FR" dirty="0" smtClean="0"/>
            </a:br>
            <a:r>
              <a:rPr lang="fr-FR" cap="none" dirty="0" smtClean="0"/>
              <a:t>Leçons politiques de l’épidémie de sida, </a:t>
            </a:r>
            <a:r>
              <a:rPr lang="fr-FR" cap="none" dirty="0" err="1" smtClean="0"/>
              <a:t>N.Dodier</a:t>
            </a:r>
            <a:r>
              <a:rPr lang="fr-FR" cap="none" dirty="0" smtClean="0"/>
              <a:t>, 2003</a:t>
            </a:r>
            <a:endParaRPr lang="fr-FR" cap="none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5727553" y="1324729"/>
            <a:ext cx="8815789" cy="1791232"/>
          </a:xfrm>
          <a:prstGeom prst="rect">
            <a:avLst/>
          </a:prstGeom>
        </p:spPr>
        <p:txBody>
          <a:bodyPr vert="horz" lIns="106524" tIns="53261" rIns="106524" bIns="53261" rtlCol="0">
            <a:noAutofit/>
          </a:bodyPr>
          <a:lstStyle>
            <a:lvl1pPr marL="0" indent="0" algn="l" defTabSz="532618" rtl="0" eaLnBrk="1" latinLnBrk="0" hangingPunct="1">
              <a:spcBef>
                <a:spcPts val="1398"/>
              </a:spcBef>
              <a:buFont typeface="Arial"/>
              <a:buNone/>
              <a:defRPr sz="19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1pPr>
            <a:lvl2pPr marL="0" indent="0" algn="just" defTabSz="532618" rtl="0" eaLnBrk="1" latinLnBrk="0" hangingPunct="1">
              <a:spcBef>
                <a:spcPts val="583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290351" indent="-266309" algn="just" defTabSz="532618" rtl="0" eaLnBrk="1" latinLnBrk="0" hangingPunct="1">
              <a:spcBef>
                <a:spcPts val="583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632484" indent="-266309" algn="just" defTabSz="532618" rtl="0" eaLnBrk="1" latinLnBrk="0" hangingPunct="1">
              <a:spcBef>
                <a:spcPts val="583"/>
              </a:spcBef>
              <a:buFont typeface="Arial"/>
              <a:buChar char="–"/>
              <a:tabLst/>
              <a:defRPr sz="13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4pPr>
            <a:lvl5pPr marL="1054140" indent="-266309" algn="just" defTabSz="532618" rtl="0" eaLnBrk="1" latinLnBrk="0" hangingPunct="1">
              <a:spcBef>
                <a:spcPts val="583"/>
              </a:spcBef>
              <a:buFont typeface="Arial"/>
              <a:buChar char="»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929398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2016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634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7252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400" b="1" dirty="0" smtClean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660628" y="1324728"/>
            <a:ext cx="9171755" cy="5814755"/>
          </a:xfrm>
        </p:spPr>
        <p:txBody>
          <a:bodyPr/>
          <a:lstStyle/>
          <a:p>
            <a:pPr lvl="1"/>
            <a:endParaRPr lang="fr-FR" b="1" dirty="0"/>
          </a:p>
          <a:p>
            <a:pPr lvl="1"/>
            <a:r>
              <a:rPr lang="fr-FR" b="1" dirty="0" smtClean="0">
                <a:solidFill>
                  <a:srgbClr val="CE2A78"/>
                </a:solidFill>
              </a:rPr>
              <a:t>Un nouveau paradigme pour la médecine et la recherche clinique : « la modernité thérapeutique »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Une nouvelle manière d’aborder la scientificité et l’éthique de la médecine</a:t>
            </a:r>
            <a:endParaRPr lang="fr-FR" dirty="0"/>
          </a:p>
          <a:p>
            <a:pPr marL="576101" lvl="2" indent="-285750">
              <a:buFontTx/>
              <a:buChar char="-"/>
            </a:pPr>
            <a:r>
              <a:rPr lang="fr-FR" dirty="0" smtClean="0"/>
              <a:t>Médecine des preuves</a:t>
            </a:r>
          </a:p>
          <a:p>
            <a:pPr marL="576101" lvl="2" indent="-285750">
              <a:buFontTx/>
              <a:buChar char="-"/>
            </a:pPr>
            <a:r>
              <a:rPr lang="fr-FR" dirty="0" smtClean="0"/>
              <a:t>Vision procédurale de l’éthique</a:t>
            </a:r>
          </a:p>
          <a:p>
            <a:pPr marL="285750" lvl="1" indent="-285750">
              <a:buFontTx/>
              <a:buChar char="-"/>
            </a:pPr>
            <a:r>
              <a:rPr lang="fr-FR" dirty="0" smtClean="0"/>
              <a:t>L’autorité personnelle des cliniciens est déplacée vers des instances placées à distance de la pratique quotidienne</a:t>
            </a:r>
          </a:p>
          <a:p>
            <a:pPr marL="285750" lvl="1" indent="-285750">
              <a:buFontTx/>
              <a:buChar char="-"/>
            </a:pPr>
            <a:endParaRPr lang="fr-FR" b="1" dirty="0"/>
          </a:p>
          <a:p>
            <a:pPr marL="285750" lvl="1" indent="-285750">
              <a:buFont typeface="Symbol" charset="0"/>
              <a:buChar char=""/>
            </a:pPr>
            <a:r>
              <a:rPr lang="fr-FR" b="1" dirty="0" smtClean="0">
                <a:solidFill>
                  <a:srgbClr val="CE2A78"/>
                </a:solidFill>
              </a:rPr>
              <a:t>Une réorganisation des bases cognitives et éthiques de la médecine autour d’institutions dédiées (ANRS, CNS)</a:t>
            </a:r>
          </a:p>
          <a:p>
            <a:pPr marL="285750" lvl="1" indent="-285750">
              <a:buFont typeface="Symbol" charset="0"/>
              <a:buChar char=""/>
            </a:pPr>
            <a:endParaRPr lang="fr-FR" b="1" dirty="0" smtClean="0">
              <a:solidFill>
                <a:srgbClr val="CE2A78"/>
              </a:solidFill>
            </a:endParaRPr>
          </a:p>
          <a:p>
            <a:pPr marL="285750" lvl="1" indent="-285750">
              <a:buFont typeface="Symbol" charset="0"/>
              <a:buChar char=""/>
            </a:pPr>
            <a:r>
              <a:rPr lang="fr-FR" b="1" dirty="0" smtClean="0">
                <a:solidFill>
                  <a:srgbClr val="CE2A78"/>
                </a:solidFill>
              </a:rPr>
              <a:t>Le désenclavement de ces institutions est devenu une condition de leur légitimité : </a:t>
            </a:r>
          </a:p>
          <a:p>
            <a:pPr lvl="2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	&gt; Leur ouverture sur les associations</a:t>
            </a:r>
          </a:p>
          <a:p>
            <a:pPr lvl="2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	&gt; Leur capacité à devenir le lieu, non seulement d’une pédagogie, mais d’un travail politique</a:t>
            </a:r>
          </a:p>
          <a:p>
            <a:pPr marL="285750" lvl="1" indent="-285750">
              <a:buFontTx/>
              <a:buChar char="-"/>
            </a:pPr>
            <a:endParaRPr lang="fr-FR" dirty="0"/>
          </a:p>
          <a:p>
            <a:pPr lvl="1"/>
            <a:r>
              <a:rPr lang="fr-FR" b="1" dirty="0" smtClean="0">
                <a:solidFill>
                  <a:srgbClr val="CE2A78"/>
                </a:solidFill>
              </a:rPr>
              <a:t> 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367492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epidemie</a:t>
            </a:r>
            <a:r>
              <a:rPr lang="fr-FR" dirty="0" smtClean="0"/>
              <a:t> de VIH : une </a:t>
            </a:r>
            <a:r>
              <a:rPr lang="fr-FR" dirty="0" err="1" smtClean="0"/>
              <a:t>revolution</a:t>
            </a:r>
            <a:r>
              <a:rPr lang="fr-FR" dirty="0" smtClean="0"/>
              <a:t> copernicienne pour la santé publique</a:t>
            </a:r>
            <a:endParaRPr lang="fr-FR" cap="none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5727553" y="1324729"/>
            <a:ext cx="8815789" cy="1791232"/>
          </a:xfrm>
          <a:prstGeom prst="rect">
            <a:avLst/>
          </a:prstGeom>
        </p:spPr>
        <p:txBody>
          <a:bodyPr vert="horz" lIns="106524" tIns="53261" rIns="106524" bIns="53261" rtlCol="0">
            <a:noAutofit/>
          </a:bodyPr>
          <a:lstStyle>
            <a:lvl1pPr marL="0" indent="0" algn="l" defTabSz="532618" rtl="0" eaLnBrk="1" latinLnBrk="0" hangingPunct="1">
              <a:spcBef>
                <a:spcPts val="1398"/>
              </a:spcBef>
              <a:buFont typeface="Arial"/>
              <a:buNone/>
              <a:defRPr sz="19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1pPr>
            <a:lvl2pPr marL="0" indent="0" algn="just" defTabSz="532618" rtl="0" eaLnBrk="1" latinLnBrk="0" hangingPunct="1">
              <a:spcBef>
                <a:spcPts val="583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290351" indent="-266309" algn="just" defTabSz="532618" rtl="0" eaLnBrk="1" latinLnBrk="0" hangingPunct="1">
              <a:spcBef>
                <a:spcPts val="583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632484" indent="-266309" algn="just" defTabSz="532618" rtl="0" eaLnBrk="1" latinLnBrk="0" hangingPunct="1">
              <a:spcBef>
                <a:spcPts val="583"/>
              </a:spcBef>
              <a:buFont typeface="Arial"/>
              <a:buChar char="–"/>
              <a:tabLst/>
              <a:defRPr sz="13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4pPr>
            <a:lvl5pPr marL="1054140" indent="-266309" algn="just" defTabSz="532618" rtl="0" eaLnBrk="1" latinLnBrk="0" hangingPunct="1">
              <a:spcBef>
                <a:spcPts val="583"/>
              </a:spcBef>
              <a:buFont typeface="Arial"/>
              <a:buChar char="»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929398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2016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634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7252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400" b="1" dirty="0" smtClean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571956" y="1339512"/>
            <a:ext cx="9171755" cy="5814755"/>
          </a:xfrm>
        </p:spPr>
        <p:txBody>
          <a:bodyPr/>
          <a:lstStyle/>
          <a:p>
            <a:pPr lvl="1"/>
            <a:endParaRPr lang="fr-FR" b="1" dirty="0"/>
          </a:p>
          <a:p>
            <a:pPr marL="285750" lvl="1" indent="-285750">
              <a:buFont typeface="Wingdings" charset="0"/>
              <a:buChar char="Ø"/>
            </a:pPr>
            <a:r>
              <a:rPr lang="fr-FR" dirty="0" smtClean="0">
                <a:solidFill>
                  <a:srgbClr val="000000"/>
                </a:solidFill>
              </a:rPr>
              <a:t>La prévention : de l’hygiénisme à l’émancipation</a:t>
            </a:r>
          </a:p>
          <a:p>
            <a:pPr marL="285750" lvl="1" indent="-285750">
              <a:buFont typeface="Wingdings" charset="0"/>
              <a:buChar char="Ø"/>
            </a:pPr>
            <a:r>
              <a:rPr lang="fr-FR" dirty="0" smtClean="0">
                <a:solidFill>
                  <a:srgbClr val="000000"/>
                </a:solidFill>
              </a:rPr>
              <a:t>Le rapport médecin-malade : du paternalisme à l’autonomie de la personne</a:t>
            </a:r>
          </a:p>
          <a:p>
            <a:pPr marL="285750" lvl="1" indent="-285750">
              <a:buFont typeface="Wingdings" charset="0"/>
              <a:buChar char="Ø"/>
            </a:pPr>
            <a:r>
              <a:rPr lang="fr-FR" dirty="0" smtClean="0">
                <a:solidFill>
                  <a:srgbClr val="000000"/>
                </a:solidFill>
              </a:rPr>
              <a:t>La pratique médicale : de l’autorité médicale à la médecine des preuves</a:t>
            </a:r>
          </a:p>
          <a:p>
            <a:pPr marL="285750" lvl="1" indent="-285750">
              <a:buFont typeface="Wingdings" charset="0"/>
              <a:buChar char="Ø"/>
            </a:pPr>
            <a:r>
              <a:rPr lang="fr-FR" dirty="0">
                <a:solidFill>
                  <a:srgbClr val="000000"/>
                </a:solidFill>
              </a:rPr>
              <a:t>La recherche clinique : de l’autorité médicale à l’éthique procédurale</a:t>
            </a:r>
          </a:p>
          <a:p>
            <a:pPr marL="285750" lvl="1" indent="-285750">
              <a:buFont typeface="Wingdings" charset="0"/>
              <a:buChar char="Ø"/>
            </a:pPr>
            <a:r>
              <a:rPr lang="fr-FR" dirty="0" smtClean="0">
                <a:solidFill>
                  <a:srgbClr val="000000"/>
                </a:solidFill>
              </a:rPr>
              <a:t>La conduite de l’action publique : du biopouvoir à la démocratie sanitaire</a:t>
            </a:r>
          </a:p>
          <a:p>
            <a:pPr lvl="1"/>
            <a:endParaRPr lang="fr-FR" dirty="0">
              <a:solidFill>
                <a:srgbClr val="000000"/>
              </a:solidFill>
            </a:endParaRP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Et l’ « exceptionnalisme » du sida est devenu la norme : </a:t>
            </a:r>
          </a:p>
          <a:p>
            <a:pPr marL="285750" lvl="1" indent="-285750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</a:rPr>
              <a:t>Loi </a:t>
            </a:r>
            <a:r>
              <a:rPr lang="fr-FR" dirty="0" err="1" smtClean="0">
                <a:solidFill>
                  <a:srgbClr val="000000"/>
                </a:solidFill>
              </a:rPr>
              <a:t>Huriet</a:t>
            </a:r>
            <a:r>
              <a:rPr lang="fr-FR" dirty="0" smtClean="0">
                <a:solidFill>
                  <a:srgbClr val="000000"/>
                </a:solidFill>
              </a:rPr>
              <a:t> 1998</a:t>
            </a:r>
          </a:p>
          <a:p>
            <a:pPr marL="285750" lvl="1" indent="-285750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</a:rPr>
              <a:t>Loi Kouchner 2002</a:t>
            </a:r>
          </a:p>
          <a:p>
            <a:pPr marL="285750" lvl="1" indent="-285750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</a:rPr>
              <a:t>Loi(s) d’août 2004</a:t>
            </a:r>
          </a:p>
          <a:p>
            <a:pPr marL="285750" lvl="1" indent="-285750">
              <a:buFontTx/>
              <a:buChar char="-"/>
            </a:pPr>
            <a:r>
              <a:rPr lang="mr-IN" dirty="0" smtClean="0">
                <a:solidFill>
                  <a:srgbClr val="000000"/>
                </a:solidFill>
              </a:rPr>
              <a:t>…</a:t>
            </a:r>
            <a:endParaRPr lang="fr-FR" dirty="0" smtClean="0">
              <a:solidFill>
                <a:srgbClr val="000000"/>
              </a:solidFill>
            </a:endParaRPr>
          </a:p>
          <a:p>
            <a:pPr algn="r"/>
            <a:r>
              <a:rPr lang="fr-FR" sz="1400" i="1" dirty="0" smtClean="0"/>
              <a:t>« Le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35754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pourquoi le VIH ? </a:t>
            </a:r>
            <a:endParaRPr lang="fr-FR" cap="none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5727553" y="1324729"/>
            <a:ext cx="8815789" cy="1791232"/>
          </a:xfrm>
          <a:prstGeom prst="rect">
            <a:avLst/>
          </a:prstGeom>
        </p:spPr>
        <p:txBody>
          <a:bodyPr vert="horz" lIns="106524" tIns="53261" rIns="106524" bIns="53261" rtlCol="0">
            <a:noAutofit/>
          </a:bodyPr>
          <a:lstStyle>
            <a:lvl1pPr marL="0" indent="0" algn="l" defTabSz="532618" rtl="0" eaLnBrk="1" latinLnBrk="0" hangingPunct="1">
              <a:spcBef>
                <a:spcPts val="1398"/>
              </a:spcBef>
              <a:buFont typeface="Arial"/>
              <a:buNone/>
              <a:defRPr sz="19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1pPr>
            <a:lvl2pPr marL="0" indent="0" algn="just" defTabSz="532618" rtl="0" eaLnBrk="1" latinLnBrk="0" hangingPunct="1">
              <a:spcBef>
                <a:spcPts val="583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290351" indent="-266309" algn="just" defTabSz="532618" rtl="0" eaLnBrk="1" latinLnBrk="0" hangingPunct="1">
              <a:spcBef>
                <a:spcPts val="583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632484" indent="-266309" algn="just" defTabSz="532618" rtl="0" eaLnBrk="1" latinLnBrk="0" hangingPunct="1">
              <a:spcBef>
                <a:spcPts val="583"/>
              </a:spcBef>
              <a:buFont typeface="Arial"/>
              <a:buChar char="–"/>
              <a:tabLst/>
              <a:defRPr sz="13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4pPr>
            <a:lvl5pPr marL="1054140" indent="-266309" algn="just" defTabSz="532618" rtl="0" eaLnBrk="1" latinLnBrk="0" hangingPunct="1">
              <a:spcBef>
                <a:spcPts val="583"/>
              </a:spcBef>
              <a:buFont typeface="Arial"/>
              <a:buChar char="»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929398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2016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634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7252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400" b="1" dirty="0" smtClean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571956" y="996612"/>
            <a:ext cx="9171755" cy="5814755"/>
          </a:xfrm>
        </p:spPr>
        <p:txBody>
          <a:bodyPr/>
          <a:lstStyle/>
          <a:p>
            <a:pPr lvl="1"/>
            <a:endParaRPr lang="fr-FR" b="1" dirty="0"/>
          </a:p>
          <a:p>
            <a:pPr algn="r"/>
            <a:r>
              <a:rPr lang="fr-FR" sz="1600" i="1" dirty="0" smtClean="0"/>
              <a:t>« Le sida </a:t>
            </a:r>
            <a:r>
              <a:rPr lang="fr-FR" sz="1600" i="1" dirty="0"/>
              <a:t>a alors brutalement surgi, et ses effets sur </a:t>
            </a:r>
            <a:r>
              <a:rPr lang="fr-FR" sz="1600" i="1" dirty="0" smtClean="0"/>
              <a:t>les </a:t>
            </a:r>
            <a:r>
              <a:rPr lang="fr-FR" sz="1600" i="1" dirty="0"/>
              <a:t>vieilles structures de pensée</a:t>
            </a:r>
            <a:r>
              <a:rPr lang="fr-FR" sz="1600" i="1" dirty="0" smtClean="0"/>
              <a:t>, institutions </a:t>
            </a:r>
            <a:r>
              <a:rPr lang="fr-FR" sz="1600" i="1" dirty="0"/>
              <a:t>et </a:t>
            </a:r>
            <a:r>
              <a:rPr lang="fr-FR" sz="1600" i="1" dirty="0" smtClean="0"/>
              <a:t>pratiques ont </a:t>
            </a:r>
            <a:r>
              <a:rPr lang="fr-FR" sz="1600" i="1" dirty="0"/>
              <a:t>été aussi remarquables qu’inattendus et </a:t>
            </a:r>
            <a:r>
              <a:rPr lang="fr-FR" sz="1600" i="1" dirty="0" smtClean="0"/>
              <a:t>pourtant </a:t>
            </a:r>
            <a:r>
              <a:rPr lang="fr-FR" sz="1600" i="1" dirty="0"/>
              <a:t>aussi inévitables en quelque sorte que </a:t>
            </a:r>
            <a:r>
              <a:rPr lang="fr-FR" sz="1600" i="1" dirty="0" smtClean="0"/>
              <a:t>l’effondrement </a:t>
            </a:r>
            <a:r>
              <a:rPr lang="fr-FR" sz="1600" i="1" dirty="0"/>
              <a:t>d’un régime politique périmé ou que </a:t>
            </a:r>
            <a:r>
              <a:rPr lang="fr-FR" sz="1600" i="1" dirty="0" smtClean="0"/>
              <a:t>la </a:t>
            </a:r>
            <a:r>
              <a:rPr lang="fr-FR" sz="1600" i="1" dirty="0"/>
              <a:t>chute du mur de Berlin. (...) Le nouveau </a:t>
            </a:r>
            <a:r>
              <a:rPr lang="fr-FR" sz="1600" i="1" dirty="0" smtClean="0"/>
              <a:t>paradigme </a:t>
            </a:r>
            <a:r>
              <a:rPr lang="fr-FR" sz="1600" i="1" dirty="0"/>
              <a:t>remplacera la coercition par le soutien </a:t>
            </a:r>
            <a:r>
              <a:rPr lang="fr-FR" sz="1600" i="1" dirty="0" smtClean="0"/>
              <a:t>actif</a:t>
            </a:r>
            <a:r>
              <a:rPr lang="fr-FR" sz="1600" i="1" dirty="0"/>
              <a:t>, la discrimination par la tolérance et la </a:t>
            </a:r>
            <a:r>
              <a:rPr lang="fr-FR" sz="1600" i="1" dirty="0" smtClean="0"/>
              <a:t>diversité. (</a:t>
            </a:r>
            <a:r>
              <a:rPr lang="mr-IN" sz="1600" i="1" dirty="0" smtClean="0"/>
              <a:t>…</a:t>
            </a:r>
            <a:r>
              <a:rPr lang="fr-FR" sz="1600" i="1" dirty="0" smtClean="0"/>
              <a:t>) </a:t>
            </a:r>
            <a:r>
              <a:rPr lang="fr-FR" sz="1600" i="1" dirty="0"/>
              <a:t>Car l’importance de la révolution du </a:t>
            </a:r>
            <a:r>
              <a:rPr lang="fr-FR" sz="1600" i="1" dirty="0" smtClean="0"/>
              <a:t>sida </a:t>
            </a:r>
            <a:r>
              <a:rPr lang="fr-FR" sz="1600" i="1" dirty="0"/>
              <a:t>dépasse de loin le seul sida. (...) Cet historien du futur verra que nous avons eu le privilège d’être présent à la création de nouveaux modes de pensée et d’action, à une révolution fondée sur le droit à la santé, et d’y participer </a:t>
            </a:r>
            <a:r>
              <a:rPr lang="fr-FR" sz="1600" i="1" dirty="0" smtClean="0"/>
              <a:t>»</a:t>
            </a:r>
          </a:p>
          <a:p>
            <a:pPr algn="r"/>
            <a:endParaRPr lang="fr-FR" sz="1600" i="1" dirty="0" smtClean="0"/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Les facteurs de l’« exceptionnalisme » du sida : </a:t>
            </a:r>
          </a:p>
          <a:p>
            <a:pPr marL="576101" lvl="2" indent="-28575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</a:rPr>
              <a:t>L’absence de traitement préventif ou curatif</a:t>
            </a:r>
          </a:p>
          <a:p>
            <a:pPr marL="576101" lvl="2" indent="-28575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</a:rPr>
              <a:t>Les structures de pensée périmées car trop centrées sur les facteurs de risque individuels ≠ déterminants politiques et socioculturels</a:t>
            </a:r>
          </a:p>
          <a:p>
            <a:pPr marL="576101" lvl="2" indent="-28575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</a:rPr>
              <a:t>La détermination des personnes pour « participer </a:t>
            </a:r>
            <a:r>
              <a:rPr lang="fr-FR" sz="1600" dirty="0">
                <a:solidFill>
                  <a:srgbClr val="000000"/>
                </a:solidFill>
              </a:rPr>
              <a:t>au </a:t>
            </a:r>
            <a:r>
              <a:rPr lang="fr-FR" sz="1600" dirty="0" smtClean="0">
                <a:solidFill>
                  <a:srgbClr val="000000"/>
                </a:solidFill>
              </a:rPr>
              <a:t>processus </a:t>
            </a:r>
            <a:r>
              <a:rPr lang="fr-FR" sz="1600" dirty="0">
                <a:solidFill>
                  <a:srgbClr val="000000"/>
                </a:solidFill>
              </a:rPr>
              <a:t>de prévention, de soins et de recherche </a:t>
            </a:r>
            <a:r>
              <a:rPr lang="fr-FR" sz="1600" dirty="0" smtClean="0">
                <a:solidFill>
                  <a:srgbClr val="000000"/>
                </a:solidFill>
              </a:rPr>
              <a:t>au </a:t>
            </a:r>
            <a:r>
              <a:rPr lang="fr-FR" sz="1600" dirty="0">
                <a:solidFill>
                  <a:srgbClr val="000000"/>
                </a:solidFill>
              </a:rPr>
              <a:t>lieu de simplement le </a:t>
            </a:r>
            <a:r>
              <a:rPr lang="fr-FR" sz="1600" dirty="0" smtClean="0">
                <a:solidFill>
                  <a:srgbClr val="000000"/>
                </a:solidFill>
              </a:rPr>
              <a:t>subir »</a:t>
            </a:r>
            <a:r>
              <a:rPr lang="fr-FR" sz="1600" dirty="0">
                <a:solidFill>
                  <a:srgbClr val="000000"/>
                </a:solidFill>
              </a:rPr>
              <a:t>. </a:t>
            </a:r>
            <a:endParaRPr lang="fr-FR" sz="1600" dirty="0" smtClean="0">
              <a:solidFill>
                <a:srgbClr val="000000"/>
              </a:solidFill>
            </a:endParaRPr>
          </a:p>
          <a:p>
            <a:pPr marL="576101" lvl="2" indent="-285750">
              <a:buFontTx/>
              <a:buChar char="-"/>
            </a:pPr>
            <a:endParaRPr lang="fr-FR" sz="1600" dirty="0">
              <a:solidFill>
                <a:srgbClr val="000000"/>
              </a:solidFill>
            </a:endParaRPr>
          </a:p>
          <a:p>
            <a:pPr algn="r"/>
            <a:r>
              <a:rPr lang="fr-FR" sz="1600" i="1" dirty="0"/>
              <a:t>« </a:t>
            </a:r>
            <a:r>
              <a:rPr lang="mr-IN" sz="1600" i="1" dirty="0" smtClean="0"/>
              <a:t>…</a:t>
            </a:r>
            <a:r>
              <a:rPr lang="fr-FR" sz="1600" i="1" dirty="0" smtClean="0"/>
              <a:t> Et </a:t>
            </a:r>
            <a:r>
              <a:rPr lang="fr-FR" sz="1600" i="1" dirty="0"/>
              <a:t>puis </a:t>
            </a:r>
            <a:r>
              <a:rPr lang="fr-FR" sz="1600" i="1" dirty="0" smtClean="0"/>
              <a:t>nous </a:t>
            </a:r>
            <a:r>
              <a:rPr lang="fr-FR" sz="1600" i="1" dirty="0"/>
              <a:t>nous sommes mis </a:t>
            </a:r>
            <a:r>
              <a:rPr lang="fr-FR" sz="1600" i="1" dirty="0" smtClean="0"/>
              <a:t>à </a:t>
            </a:r>
            <a:r>
              <a:rPr lang="fr-FR" sz="1600" i="1" dirty="0"/>
              <a:t>parler le langage des droits de l’homme et de la </a:t>
            </a:r>
            <a:r>
              <a:rPr lang="fr-FR" sz="1600" i="1" dirty="0" smtClean="0"/>
              <a:t>dignité </a:t>
            </a:r>
            <a:r>
              <a:rPr lang="fr-FR" sz="1600" i="1" dirty="0"/>
              <a:t>humaine </a:t>
            </a:r>
            <a:r>
              <a:rPr lang="fr-FR" sz="1600" i="1" dirty="0" smtClean="0"/>
              <a:t>»</a:t>
            </a:r>
            <a:endParaRPr lang="fr-FR" sz="1600" i="1" dirty="0"/>
          </a:p>
          <a:p>
            <a:pPr algn="r"/>
            <a:r>
              <a:rPr lang="fr-FR" sz="1600" b="1" i="1" dirty="0" smtClean="0"/>
              <a:t>Jonathan Mann, San Francisco, 1990</a:t>
            </a:r>
            <a:endParaRPr 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22930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 veut dire « démocratie » dans « démocratie sanitaire » ? </a:t>
            </a:r>
            <a:endParaRPr lang="fr-FR" cap="none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5727553" y="1324729"/>
            <a:ext cx="8815789" cy="1791232"/>
          </a:xfrm>
          <a:prstGeom prst="rect">
            <a:avLst/>
          </a:prstGeom>
        </p:spPr>
        <p:txBody>
          <a:bodyPr vert="horz" lIns="106524" tIns="53261" rIns="106524" bIns="53261" rtlCol="0">
            <a:noAutofit/>
          </a:bodyPr>
          <a:lstStyle>
            <a:lvl1pPr marL="0" indent="0" algn="l" defTabSz="532618" rtl="0" eaLnBrk="1" latinLnBrk="0" hangingPunct="1">
              <a:spcBef>
                <a:spcPts val="1398"/>
              </a:spcBef>
              <a:buFont typeface="Arial"/>
              <a:buNone/>
              <a:defRPr sz="19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1pPr>
            <a:lvl2pPr marL="0" indent="0" algn="just" defTabSz="532618" rtl="0" eaLnBrk="1" latinLnBrk="0" hangingPunct="1">
              <a:spcBef>
                <a:spcPts val="583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290351" indent="-266309" algn="just" defTabSz="532618" rtl="0" eaLnBrk="1" latinLnBrk="0" hangingPunct="1">
              <a:spcBef>
                <a:spcPts val="583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632484" indent="-266309" algn="just" defTabSz="532618" rtl="0" eaLnBrk="1" latinLnBrk="0" hangingPunct="1">
              <a:spcBef>
                <a:spcPts val="583"/>
              </a:spcBef>
              <a:buFont typeface="Arial"/>
              <a:buChar char="–"/>
              <a:tabLst/>
              <a:defRPr sz="1300" kern="1200">
                <a:solidFill>
                  <a:srgbClr val="CE2A78"/>
                </a:solidFill>
                <a:latin typeface="Century Gothic"/>
                <a:ea typeface="+mn-ea"/>
                <a:cs typeface="Century Gothic"/>
              </a:defRPr>
            </a:lvl4pPr>
            <a:lvl5pPr marL="1054140" indent="-266309" algn="just" defTabSz="532618" rtl="0" eaLnBrk="1" latinLnBrk="0" hangingPunct="1">
              <a:spcBef>
                <a:spcPts val="583"/>
              </a:spcBef>
              <a:buFont typeface="Arial"/>
              <a:buChar char="»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929398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2016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634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7252" indent="-266309" algn="l" defTabSz="53261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400" b="1" dirty="0" smtClean="0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324729"/>
            <a:ext cx="9410700" cy="5701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Essentiel.thmx</Template>
  <TotalTime>4419</TotalTime>
  <Words>804</Words>
  <Application>Microsoft Office PowerPoint</Application>
  <PresentationFormat>Personnalisé</PresentationFormat>
  <Paragraphs>175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Vers un co-pilotage avec les patients de la recherche en santé ?   Débat public de l’IPC  Mélanie Heard 28 juin 2017</vt:lpstr>
      <vt:lpstr>impliquer les patients dans la recherche : Pourquoi ? </vt:lpstr>
      <vt:lpstr>types d’implication des associations dans l’innovation en France</vt:lpstr>
      <vt:lpstr>Typologie des types d’implication</vt:lpstr>
      <vt:lpstr>Lecons politiques de l’épidémie VIH : L’iRruption des patients </vt:lpstr>
      <vt:lpstr>La recherche clinique, lieu du travail politique Leçons politiques de l’épidémie de sida, N.Dodier, 2003</vt:lpstr>
      <vt:lpstr>L’epidemie de VIH : une revolution copernicienne pour la santé publique</vt:lpstr>
      <vt:lpstr>pourquoi le VIH ? </vt:lpstr>
      <vt:lpstr>Que veut dire « démocratie » dans « démocratie sanitaire » ? </vt:lpstr>
      <vt:lpstr>Que veut dire « démocratie » dans « démocratie sanitaire » ? </vt:lpstr>
      <vt:lpstr>impliquer les patients dans la recherche : a quel moment ? </vt:lpstr>
      <vt:lpstr>Aller plus loin : le modèle britannique « INVOLVE »</vt:lpstr>
      <vt:lpstr>Aller plus loin : le modèle britannique « INVOLVE » : QUEL impact ?</vt:lpstr>
      <vt:lpstr>Présentation PowerPoint</vt:lpstr>
      <vt:lpstr>references</vt:lpstr>
      <vt:lpstr>Impliquer les patients dans la recherche : on peut aller beaucoup plus loin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Sabrina Lapeyronie</dc:creator>
  <cp:lastModifiedBy>BOURDIEC/CAPEZZA Sylviane</cp:lastModifiedBy>
  <cp:revision>350</cp:revision>
  <cp:lastPrinted>2014-07-22T08:39:47Z</cp:lastPrinted>
  <dcterms:created xsi:type="dcterms:W3CDTF">2014-07-21T15:02:08Z</dcterms:created>
  <dcterms:modified xsi:type="dcterms:W3CDTF">2017-06-29T12:09:11Z</dcterms:modified>
</cp:coreProperties>
</file>