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77" r:id="rId3"/>
    <p:sldMasterId id="2147483685" r:id="rId4"/>
  </p:sldMasterIdLst>
  <p:notesMasterIdLst>
    <p:notesMasterId r:id="rId16"/>
  </p:notesMasterIdLst>
  <p:handoutMasterIdLst>
    <p:handoutMasterId r:id="rId17"/>
  </p:handoutMasterIdLst>
  <p:sldIdLst>
    <p:sldId id="366" r:id="rId5"/>
    <p:sldId id="367" r:id="rId6"/>
    <p:sldId id="344" r:id="rId7"/>
    <p:sldId id="330" r:id="rId8"/>
    <p:sldId id="373" r:id="rId9"/>
    <p:sldId id="368" r:id="rId10"/>
    <p:sldId id="361" r:id="rId11"/>
    <p:sldId id="374" r:id="rId12"/>
    <p:sldId id="372" r:id="rId13"/>
    <p:sldId id="375" r:id="rId14"/>
    <p:sldId id="357" r:id="rId15"/>
  </p:sldIdLst>
  <p:sldSz cx="9144000" cy="5143500" type="screen16x9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de titre" id="{83C872B8-DBDB-624B-BFE7-95002CCCAC8D}">
          <p14:sldIdLst>
            <p14:sldId id="366"/>
            <p14:sldId id="367"/>
            <p14:sldId id="344"/>
            <p14:sldId id="330"/>
            <p14:sldId id="373"/>
            <p14:sldId id="368"/>
            <p14:sldId id="361"/>
            <p14:sldId id="374"/>
            <p14:sldId id="372"/>
            <p14:sldId id="375"/>
            <p14:sldId id="357"/>
          </p14:sldIdLst>
        </p14:section>
        <p14:section name="Pages suivantes" id="{09DB4A43-7013-1A46-A2FE-03EE6CF04CE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D69"/>
    <a:srgbClr val="018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75" autoAdjust="0"/>
  </p:normalViewPr>
  <p:slideViewPr>
    <p:cSldViewPr snapToGrid="0" snapToObjects="1">
      <p:cViewPr>
        <p:scale>
          <a:sx n="99" d="100"/>
          <a:sy n="99" d="100"/>
        </p:scale>
        <p:origin x="-77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7D3D-5717-4665-8E8D-D0EBE8730F7A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7DF6-8EE8-4E9C-ADF7-89CE4C7730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7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BB5C5-D988-4F43-9E5A-577CF7EE57B8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3C0E-4A47-40A4-9936-60BE0CCFDC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2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C680E1B7-F66F-4A9E-8393-DC95688A66DA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</a:t>
            </a:fld>
            <a:endParaRPr lang="fr-FR" altLang="en-US" smtClean="0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3" y="817563"/>
            <a:ext cx="7164387" cy="40306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57" y="5106177"/>
            <a:ext cx="5933962" cy="483801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2400" dirty="0" smtClean="0">
                <a:latin typeface="+mn-lt"/>
                <a:cs typeface="Arial" pitchFamily="34" charset="0"/>
              </a:rPr>
              <a:t>La pharmacovigilance repose, en premier lieu, sur le signalement des effets indésirables (réactions nocives et non voulues) susceptibles d’être imputés aux médicaments.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3C0E-4A47-40A4-9936-60BE0CCFDC9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7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l’oral: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Plus # 1000 patients sous chimiothérapie/thérapie ciblée per os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3C0E-4A47-40A4-9936-60BE0CCFDC9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07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Même si les déclarations des cas d’effets indésirables dans le système national de pharmacovigilance sont en constante augmentation:  23936 en 2008 à 47 089 en 2015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3C0E-4A47-40A4-9936-60BE0CCFDC9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03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par manque de 	retour d’information aux déclarants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3C0E-4A47-40A4-9936-60BE0CCFDC9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84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/>
              <a:t>sont pertinentes et différentes des observations des soignants (aspects fonctionnels liés à la qualité de vie)</a:t>
            </a:r>
          </a:p>
          <a:p>
            <a:r>
              <a:rPr lang="fr-FR" dirty="0" err="1" smtClean="0"/>
              <a:t>Prsi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cahrge</a:t>
            </a:r>
            <a:r>
              <a:rPr lang="fr-FR" dirty="0" smtClean="0"/>
              <a:t> inhabituelle en cancérologie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E3C0E-4A47-40A4-9936-60BE0CCFDC9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5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then, the average number of ADR reports go from 300</a:t>
            </a:r>
            <a:r>
              <a:rPr lang="en-US" baseline="0" dirty="0" smtClean="0"/>
              <a:t> to 480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2F6B4-5917-4A29-923B-6C1BDD75A17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0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000" dirty="0" smtClean="0"/>
              <a:t>L’expérience montre que cette approche est pertinente et réaliste moyennant un engagement symétrique  et réactif  des professionnels. </a:t>
            </a:r>
            <a:endParaRPr lang="en-US" sz="2000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2F6B4-5917-4A29-923B-6C1BDD75A17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609890"/>
            <a:ext cx="8172450" cy="1009364"/>
          </a:xfrm>
        </p:spPr>
        <p:txBody>
          <a:bodyPr lIns="180000" anchor="t" anchorCtr="0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6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4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4884-3833-EA44-9066-8E69892492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571-0F70-F74F-8634-7F01BC3D7C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prstClr val="black">
                    <a:tint val="75000"/>
                  </a:prstClr>
                </a:solidFill>
              </a:rPr>
              <a:t>26/04/2015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062D-2E60-4FC7-BFBA-A43CE831DE11}" type="slidenum">
              <a:rPr lang="fr-F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05978"/>
            <a:ext cx="7920880" cy="1069628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3" y="1383623"/>
            <a:ext cx="3956248" cy="32110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83623"/>
            <a:ext cx="3812232" cy="32110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19A9-41FE-4CE8-8088-80D7076C129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23/06/2017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946D-87C6-474B-8E64-D5420D9918E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1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4884-3833-EA44-9066-8E69892492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571-0F70-F74F-8634-7F01BC3D7C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prstClr val="black">
                    <a:tint val="75000"/>
                  </a:prstClr>
                </a:solidFill>
              </a:rPr>
              <a:t>26/04/2015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062D-2E60-4FC7-BFBA-A43CE831DE11}" type="slidenum">
              <a:rPr lang="fr-F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7" y="622724"/>
            <a:ext cx="8081309" cy="857250"/>
          </a:xfrm>
        </p:spPr>
        <p:txBody>
          <a:bodyPr lIns="180000" anchor="t" anchorCtr="0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1643430"/>
            <a:ext cx="7239000" cy="2984600"/>
          </a:xfrm>
        </p:spPr>
        <p:txBody>
          <a:bodyPr lIns="180000"/>
          <a:lstStyle>
            <a:lvl1pPr>
              <a:defRPr sz="2200" b="1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2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4884-3833-EA44-9066-8E6989249210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1571-0F70-F74F-8634-7F01BC3D7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56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6CA-357B-4D36-A6D1-B17AD2A0541A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4EB9-20D2-4A02-871E-F753E3018F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26/04/2015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062D-2E60-4FC7-BFBA-A43CE831DE1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0507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609890"/>
            <a:ext cx="8172450" cy="1009364"/>
          </a:xfrm>
        </p:spPr>
        <p:txBody>
          <a:bodyPr lIns="180000" anchor="t" anchorCtr="0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7" y="622724"/>
            <a:ext cx="8081309" cy="857250"/>
          </a:xfrm>
        </p:spPr>
        <p:txBody>
          <a:bodyPr lIns="180000" anchor="t" anchorCtr="0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1643430"/>
            <a:ext cx="7239000" cy="2984600"/>
          </a:xfrm>
        </p:spPr>
        <p:txBody>
          <a:bodyPr lIns="180000"/>
          <a:lstStyle>
            <a:lvl1pPr>
              <a:defRPr sz="22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owerpoint IPC-blanc-peti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78650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583" y="47672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E3E6-13F6-BA42-9725-0B176E1BF438}" type="datetimeFigureOut">
              <a:rPr lang="fr-FR" smtClean="0"/>
              <a:pPr/>
              <a:t>23/06/2017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641" y="476728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2365" y="4767281"/>
            <a:ext cx="166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2106-CE43-434A-AF0D-927DD12760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000" b="1" i="0" kern="1200">
          <a:solidFill>
            <a:schemeClr val="accent5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owerpoint IPC-blanc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46942" y="1186494"/>
            <a:ext cx="6125883" cy="117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4884-3833-EA44-9066-8E6989249210}" type="datetimeFigureOut">
              <a:rPr lang="fr-FR" smtClean="0"/>
              <a:pPr/>
              <a:t>23/06/2017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8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1571-0F70-F74F-8634-7F01BC3D7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27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31859C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owerpoint IPC-blanc-peti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78650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583" y="47672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641" y="476728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2365" y="4767281"/>
            <a:ext cx="16644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000" b="1" i="0" kern="1200">
          <a:solidFill>
            <a:schemeClr val="accent5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owerpoint IPC-blan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46942" y="1186494"/>
            <a:ext cx="6125883" cy="1172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4884-3833-EA44-9066-8E698924921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8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8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1571-0F70-F74F-8634-7F01BC3D7C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2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</p:sldLayoutIdLst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31859C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2222" y="2252313"/>
            <a:ext cx="7660229" cy="1264120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i="1" dirty="0" smtClean="0"/>
              <a:t>Le </a:t>
            </a:r>
            <a:r>
              <a:rPr lang="fr-FR" sz="2800" i="1" dirty="0"/>
              <a:t>patient  acteur de sa propre surveillance: identification et signalement des effets secondaires de la </a:t>
            </a:r>
            <a:r>
              <a:rPr lang="fr-FR" sz="2800" i="1" dirty="0" smtClean="0"/>
              <a:t>chimiothérapie: </a:t>
            </a:r>
            <a:br>
              <a:rPr lang="fr-FR" sz="2800" i="1" dirty="0" smtClean="0"/>
            </a:br>
            <a:r>
              <a:rPr lang="fr-FR" sz="2800" i="1" dirty="0" smtClean="0"/>
              <a:t>de </a:t>
            </a:r>
            <a:r>
              <a:rPr lang="fr-FR" sz="2800" i="1" dirty="0"/>
              <a:t>la théorie à la pratique </a:t>
            </a:r>
            <a:r>
              <a:rPr lang="fr-FR" sz="2800" i="1" dirty="0" smtClean="0"/>
              <a:t>...</a:t>
            </a:r>
            <a:r>
              <a:rPr lang="en-US" sz="2800" dirty="0"/>
              <a:t/>
            </a:r>
            <a:br>
              <a:rPr lang="en-US" sz="2800" dirty="0"/>
            </a:br>
            <a:endParaRPr lang="fr-FR" sz="27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7071" y="3421875"/>
            <a:ext cx="5743023" cy="658807"/>
          </a:xfrm>
        </p:spPr>
        <p:txBody>
          <a:bodyPr/>
          <a:lstStyle/>
          <a:p>
            <a:pPr algn="r"/>
            <a:r>
              <a:rPr lang="fr-FR" sz="2000" dirty="0">
                <a:solidFill>
                  <a:srgbClr val="0070C0"/>
                </a:solidFill>
              </a:rPr>
              <a:t>L</a:t>
            </a:r>
            <a:r>
              <a:rPr lang="fr-FR" sz="2000" dirty="0" smtClean="0">
                <a:solidFill>
                  <a:srgbClr val="0070C0"/>
                </a:solidFill>
              </a:rPr>
              <a:t>e 28 juin 2017</a:t>
            </a:r>
            <a:endParaRPr lang="fr-FR" sz="2000" dirty="0">
              <a:solidFill>
                <a:srgbClr val="0070C0"/>
              </a:solidFill>
            </a:endParaRPr>
          </a:p>
          <a:p>
            <a:pPr algn="r"/>
            <a:r>
              <a:rPr lang="fr-FR" sz="2000" dirty="0" smtClean="0">
                <a:solidFill>
                  <a:srgbClr val="0070C0"/>
                </a:solidFill>
              </a:rPr>
              <a:t>Dr Ségolène DURAN</a:t>
            </a:r>
          </a:p>
        </p:txBody>
      </p:sp>
      <p:pic>
        <p:nvPicPr>
          <p:cNvPr id="1026" name="Picture 2" descr="C:\Users\DURANS\AppData\Local\Microsoft\Windows\Temporary Internet Files\Content.Outlook\H83J042X\LOGO DEBAT PUBLI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4" y="54263"/>
            <a:ext cx="7199376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8474" y="424431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Liens d’intérêt </a:t>
            </a:r>
            <a:r>
              <a:rPr lang="fr-F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fr-F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rémunérée pour BMS  juin 2015</a:t>
            </a:r>
          </a:p>
          <a:p>
            <a:r>
              <a:rPr lang="fr-F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rémunérée pour </a:t>
            </a:r>
            <a:r>
              <a:rPr lang="fr-FR" alt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Abbvie</a:t>
            </a:r>
            <a:r>
              <a:rPr lang="fr-F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mars 2017 </a:t>
            </a:r>
          </a:p>
        </p:txBody>
      </p:sp>
    </p:spTree>
    <p:extLst>
      <p:ext uri="{BB962C8B-B14F-4D97-AF65-F5344CB8AC3E}">
        <p14:creationId xmlns:p14="http://schemas.microsoft.com/office/powerpoint/2010/main" val="29174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21895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rgbClr val="00B0F0"/>
                </a:solidFill>
              </a:rPr>
              <a:t>“Main </a:t>
            </a:r>
            <a:r>
              <a:rPr lang="en-US" sz="2800" i="1" dirty="0">
                <a:solidFill>
                  <a:srgbClr val="00B0F0"/>
                </a:solidFill>
              </a:rPr>
              <a:t>T</a:t>
            </a:r>
            <a:r>
              <a:rPr lang="en-US" sz="2800" i="1" dirty="0" smtClean="0">
                <a:solidFill>
                  <a:srgbClr val="00B0F0"/>
                </a:solidFill>
              </a:rPr>
              <a:t>akeout messages” and Conclusions</a:t>
            </a:r>
            <a:endParaRPr lang="en-US" sz="28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67" y="649706"/>
            <a:ext cx="8017846" cy="32635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err="1" smtClean="0">
                <a:solidFill>
                  <a:srgbClr val="00B0F0"/>
                </a:solidFill>
              </a:rPr>
              <a:t>Projet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Innovant</a:t>
            </a:r>
            <a:r>
              <a:rPr lang="en-US" sz="2400" b="1" i="1" dirty="0" smtClean="0">
                <a:solidFill>
                  <a:srgbClr val="00B0F0"/>
                </a:solidFill>
              </a:rPr>
              <a:t> et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partagé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entre </a:t>
            </a:r>
            <a:r>
              <a:rPr lang="en-US" sz="2400" b="1" i="1" dirty="0" smtClean="0">
                <a:solidFill>
                  <a:srgbClr val="00B0F0"/>
                </a:solidFill>
              </a:rPr>
              <a:t>patients /</a:t>
            </a:r>
            <a:r>
              <a:rPr lang="en-US" sz="2400" b="1" i="1" dirty="0" err="1" smtClean="0">
                <a:solidFill>
                  <a:srgbClr val="00B0F0"/>
                </a:solidFill>
              </a:rPr>
              <a:t>médecins</a:t>
            </a:r>
            <a:r>
              <a:rPr lang="en-US" sz="2400" b="1" i="1" dirty="0" smtClean="0">
                <a:solidFill>
                  <a:srgbClr val="00B0F0"/>
                </a:solidFill>
              </a:rPr>
              <a:t> /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bénévoles</a:t>
            </a:r>
            <a:endParaRPr lang="en-US" sz="24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rgbClr val="00B0F0"/>
              </a:solidFill>
            </a:endParaRPr>
          </a:p>
          <a:p>
            <a:r>
              <a:rPr lang="fr-FR" sz="1800" b="1" dirty="0" smtClean="0"/>
              <a:t>Bénéfices individuels: PATIENTS</a:t>
            </a:r>
          </a:p>
          <a:p>
            <a:pPr lvl="1"/>
            <a:r>
              <a:rPr lang="fr-FR" sz="1400" dirty="0"/>
              <a:t>correspond à une demande croissante et légitime  d’information et </a:t>
            </a:r>
            <a:r>
              <a:rPr lang="fr-FR" sz="1400" dirty="0" smtClean="0"/>
              <a:t>d’autonomie</a:t>
            </a:r>
            <a:r>
              <a:rPr lang="fr-FR" sz="1400" dirty="0"/>
              <a:t> </a:t>
            </a:r>
            <a:r>
              <a:rPr lang="fr-FR" sz="1400" dirty="0" smtClean="0"/>
              <a:t>du patient</a:t>
            </a:r>
            <a:endParaRPr lang="fr-FR" sz="1400" dirty="0"/>
          </a:p>
          <a:p>
            <a:pPr lvl="1"/>
            <a:r>
              <a:rPr lang="fr-FR" sz="1400" dirty="0" smtClean="0"/>
              <a:t>pratique </a:t>
            </a:r>
            <a:r>
              <a:rPr lang="fr-FR" sz="1400" dirty="0"/>
              <a:t>concrète et légitime de « démocratie participative  de proximité </a:t>
            </a:r>
            <a:r>
              <a:rPr lang="fr-FR" sz="1400" dirty="0" smtClean="0"/>
              <a:t>» </a:t>
            </a:r>
            <a:endParaRPr lang="en-US" sz="1400" dirty="0"/>
          </a:p>
          <a:p>
            <a:pPr lvl="1"/>
            <a:r>
              <a:rPr lang="fr-FR" sz="1400" dirty="0" smtClean="0"/>
              <a:t>«</a:t>
            </a:r>
            <a:r>
              <a:rPr lang="fr-FR" sz="1400" dirty="0" smtClean="0"/>
              <a:t> pro acteur » dans la surveillance de ses traitements (bénéfices sur la survie et </a:t>
            </a:r>
            <a:r>
              <a:rPr lang="fr-FR" sz="1400" dirty="0" smtClean="0"/>
              <a:t>prévention des </a:t>
            </a:r>
            <a:r>
              <a:rPr lang="fr-FR" sz="1400" dirty="0" smtClean="0"/>
              <a:t>conséquences </a:t>
            </a:r>
            <a:r>
              <a:rPr lang="fr-FR" sz="1400" dirty="0" smtClean="0"/>
              <a:t>des </a:t>
            </a:r>
            <a:r>
              <a:rPr lang="fr-FR" sz="1400" dirty="0" smtClean="0"/>
              <a:t>effets secondaires </a:t>
            </a:r>
            <a:r>
              <a:rPr lang="fr-FR" sz="1400" dirty="0" smtClean="0"/>
              <a:t>sur </a:t>
            </a:r>
            <a:r>
              <a:rPr lang="fr-FR" sz="1400" dirty="0"/>
              <a:t>sa qualité de </a:t>
            </a:r>
            <a:r>
              <a:rPr lang="fr-FR" sz="1400" dirty="0" smtClean="0"/>
              <a:t>vie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r>
              <a:rPr lang="en-US" sz="1800" b="1" dirty="0" err="1" smtClean="0"/>
              <a:t>Bénéfices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collectifs</a:t>
            </a:r>
            <a:r>
              <a:rPr lang="en-US" sz="1800" b="1" dirty="0" smtClean="0"/>
              <a:t>: HOPITAL, MEDECIN, INSTITUTIONS </a:t>
            </a:r>
            <a:endParaRPr lang="en-US" sz="1800" b="1" dirty="0"/>
          </a:p>
          <a:p>
            <a:pPr lvl="1"/>
            <a:r>
              <a:rPr lang="en-US" sz="1400" dirty="0" err="1"/>
              <a:t>c</a:t>
            </a:r>
            <a:r>
              <a:rPr lang="en-US" sz="1400" dirty="0" err="1" smtClean="0"/>
              <a:t>ontribue</a:t>
            </a:r>
            <a:r>
              <a:rPr lang="en-US" sz="1400" dirty="0" smtClean="0"/>
              <a:t> a la </a:t>
            </a:r>
            <a:r>
              <a:rPr lang="en-US" sz="1400" dirty="0" err="1" smtClean="0"/>
              <a:t>connaissance</a:t>
            </a:r>
            <a:r>
              <a:rPr lang="en-US" sz="1400" dirty="0" smtClean="0"/>
              <a:t> et à la transparence  des </a:t>
            </a:r>
            <a:r>
              <a:rPr lang="en-US" sz="1400" dirty="0" err="1" smtClean="0"/>
              <a:t>effets</a:t>
            </a:r>
            <a:r>
              <a:rPr lang="en-US" sz="1400" dirty="0" smtClean="0"/>
              <a:t> </a:t>
            </a:r>
            <a:r>
              <a:rPr lang="en-US" sz="1400" dirty="0" err="1" smtClean="0"/>
              <a:t>secondaires</a:t>
            </a:r>
            <a:r>
              <a:rPr lang="en-US" sz="1400" dirty="0" smtClean="0"/>
              <a:t> </a:t>
            </a:r>
            <a:r>
              <a:rPr lang="en-US" sz="1400" dirty="0" smtClean="0"/>
              <a:t>des </a:t>
            </a:r>
            <a:r>
              <a:rPr lang="en-US" sz="1400" dirty="0" err="1" smtClean="0"/>
              <a:t>traitements</a:t>
            </a:r>
            <a:r>
              <a:rPr lang="en-US" sz="1400" dirty="0"/>
              <a:t> </a:t>
            </a:r>
            <a:r>
              <a:rPr lang="en-US" sz="1400" dirty="0" smtClean="0"/>
              <a:t>(bon usage) </a:t>
            </a:r>
          </a:p>
          <a:p>
            <a:pPr lvl="1"/>
            <a:r>
              <a:rPr lang="en-US" sz="1400" dirty="0" err="1"/>
              <a:t>c</a:t>
            </a:r>
            <a:r>
              <a:rPr lang="en-US" sz="1400" dirty="0" err="1" smtClean="0"/>
              <a:t>rée</a:t>
            </a:r>
            <a:r>
              <a:rPr lang="en-US" sz="1400" dirty="0" smtClean="0"/>
              <a:t> </a:t>
            </a:r>
            <a:r>
              <a:rPr lang="en-US" sz="1400" dirty="0" err="1" smtClean="0"/>
              <a:t>une</a:t>
            </a:r>
            <a:r>
              <a:rPr lang="en-US" sz="1400" dirty="0" smtClean="0"/>
              <a:t> </a:t>
            </a:r>
            <a:r>
              <a:rPr lang="en-US" sz="1400" dirty="0" err="1" smtClean="0"/>
              <a:t>dynamique</a:t>
            </a:r>
            <a:r>
              <a:rPr lang="en-US" sz="1400" dirty="0" smtClean="0"/>
              <a:t>  </a:t>
            </a:r>
            <a:r>
              <a:rPr lang="en-US" sz="1400" dirty="0" err="1" smtClean="0"/>
              <a:t>concernant</a:t>
            </a:r>
            <a:r>
              <a:rPr lang="en-US" sz="1400" dirty="0" smtClean="0"/>
              <a:t> </a:t>
            </a:r>
            <a:r>
              <a:rPr lang="en-US" sz="1400" dirty="0" err="1" smtClean="0"/>
              <a:t>leur</a:t>
            </a:r>
            <a:r>
              <a:rPr lang="en-US" sz="1400" dirty="0" smtClean="0"/>
              <a:t> </a:t>
            </a:r>
            <a:r>
              <a:rPr lang="en-US" sz="1400" dirty="0" err="1" smtClean="0"/>
              <a:t>signalement</a:t>
            </a:r>
            <a:r>
              <a:rPr lang="en-US" sz="1400" dirty="0" smtClean="0"/>
              <a:t> </a:t>
            </a:r>
            <a:r>
              <a:rPr lang="en-US" sz="1400" dirty="0" smtClean="0"/>
              <a:t>par </a:t>
            </a:r>
            <a:r>
              <a:rPr lang="en-US" sz="1400" dirty="0" smtClean="0"/>
              <a:t>les </a:t>
            </a:r>
            <a:r>
              <a:rPr lang="en-US" sz="1400" dirty="0" err="1" smtClean="0"/>
              <a:t>professionnels</a:t>
            </a:r>
            <a:r>
              <a:rPr lang="en-US" sz="1400" dirty="0" smtClean="0"/>
              <a:t> de santé </a:t>
            </a:r>
            <a:r>
              <a:rPr lang="en-US" sz="1400" dirty="0" err="1" smtClean="0"/>
              <a:t>eux</a:t>
            </a:r>
            <a:r>
              <a:rPr lang="en-US" sz="1400" dirty="0" smtClean="0"/>
              <a:t> </a:t>
            </a:r>
            <a:r>
              <a:rPr lang="en-US" sz="1400" dirty="0" err="1" smtClean="0"/>
              <a:t>mêmes</a:t>
            </a:r>
            <a:endParaRPr lang="en-US" sz="1400" dirty="0"/>
          </a:p>
          <a:p>
            <a:pPr lvl="1"/>
            <a:r>
              <a:rPr lang="fr-FR" sz="1400" b="1" dirty="0" smtClean="0">
                <a:solidFill>
                  <a:srgbClr val="FF0000"/>
                </a:solidFill>
              </a:rPr>
              <a:t>elle </a:t>
            </a:r>
            <a:r>
              <a:rPr lang="fr-FR" sz="1400" b="1" dirty="0">
                <a:solidFill>
                  <a:srgbClr val="FF0000"/>
                </a:solidFill>
              </a:rPr>
              <a:t>souligne la faisabilité et l’intérêt d’associer des </a:t>
            </a:r>
            <a:r>
              <a:rPr lang="fr-FR" sz="1400" b="1" dirty="0" smtClean="0">
                <a:solidFill>
                  <a:srgbClr val="FF0000"/>
                </a:solidFill>
              </a:rPr>
              <a:t>«</a:t>
            </a:r>
            <a:r>
              <a:rPr lang="fr-FR" sz="1400" b="1" dirty="0">
                <a:solidFill>
                  <a:srgbClr val="FF0000"/>
                </a:solidFill>
              </a:rPr>
              <a:t> patients témoins-experts »  à cette démarche.</a:t>
            </a:r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  <a:p>
            <a:endParaRPr lang="fr-FR" dirty="0"/>
          </a:p>
          <a:p>
            <a:pPr lvl="1"/>
            <a:endParaRPr lang="en-US" sz="2000" b="1" dirty="0" smtClean="0"/>
          </a:p>
          <a:p>
            <a:pPr lvl="1"/>
            <a:endParaRPr lang="en-US" sz="12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4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4"/>
          <p:cNvSpPr>
            <a:spLocks noGrp="1"/>
          </p:cNvSpPr>
          <p:nvPr>
            <p:ph type="title"/>
          </p:nvPr>
        </p:nvSpPr>
        <p:spPr>
          <a:xfrm>
            <a:off x="-389110" y="248399"/>
            <a:ext cx="8228012" cy="856059"/>
          </a:xfrm>
        </p:spPr>
        <p:txBody>
          <a:bodyPr>
            <a:normAutofit fontScale="90000"/>
          </a:bodyPr>
          <a:lstStyle/>
          <a:p>
            <a:r>
              <a:rPr lang="fr-FR" altLang="en-US" sz="3600" dirty="0" smtClean="0">
                <a:solidFill>
                  <a:schemeClr val="tx1"/>
                </a:solidFill>
              </a:rPr>
              <a:t>Merci de votre attention</a:t>
            </a:r>
            <a:r>
              <a:rPr lang="fr-FR" altLang="en-US" dirty="0" smtClean="0"/>
              <a:t/>
            </a:r>
            <a:br>
              <a:rPr lang="fr-FR" altLang="en-US" dirty="0" smtClean="0"/>
            </a:br>
            <a:r>
              <a:rPr lang="fr-FR" altLang="en-US" dirty="0" smtClean="0"/>
              <a:t/>
            </a:r>
            <a:br>
              <a:rPr lang="fr-FR" altLang="en-US" dirty="0" smtClean="0"/>
            </a:br>
            <a:endParaRPr lang="fr-FR" altLang="en-US" sz="2800" i="1" dirty="0" smtClean="0">
              <a:solidFill>
                <a:srgbClr val="002060"/>
              </a:solidFill>
            </a:endParaRPr>
          </a:p>
        </p:txBody>
      </p:sp>
      <p:sp>
        <p:nvSpPr>
          <p:cNvPr id="30723" name="Espace réservé du contenu 5"/>
          <p:cNvSpPr>
            <a:spLocks noGrp="1"/>
          </p:cNvSpPr>
          <p:nvPr>
            <p:ph idx="1"/>
          </p:nvPr>
        </p:nvSpPr>
        <p:spPr>
          <a:xfrm>
            <a:off x="1135782" y="1676093"/>
            <a:ext cx="7752275" cy="2682329"/>
          </a:xfrm>
        </p:spPr>
        <p:txBody>
          <a:bodyPr>
            <a:normAutofit fontScale="85000" lnSpcReduction="10000"/>
          </a:bodyPr>
          <a:lstStyle/>
          <a:p>
            <a:pPr marL="0" lv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altLang="en-US" sz="2400" i="1" dirty="0" smtClean="0">
                <a:solidFill>
                  <a:schemeClr val="tx1"/>
                </a:solidFill>
              </a:rPr>
              <a:t>Remerciements: </a:t>
            </a:r>
            <a:endParaRPr lang="fr-FR" altLang="en-US" sz="2400" i="1" dirty="0" smtClean="0">
              <a:solidFill>
                <a:schemeClr val="tx1"/>
              </a:solidFill>
            </a:endParaRPr>
          </a:p>
          <a:p>
            <a:pPr marL="0" lvl="0" indent="0" defTabSz="914400">
              <a:lnSpc>
                <a:spcPct val="90000"/>
              </a:lnSpc>
              <a:spcBef>
                <a:spcPts val="0"/>
              </a:spcBef>
              <a:buNone/>
            </a:pPr>
            <a:endParaRPr lang="fr-FR" altLang="en-US" sz="18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>
                <a:solidFill>
                  <a:schemeClr val="tx1"/>
                </a:solidFill>
              </a:rPr>
              <a:t>P</a:t>
            </a:r>
            <a:r>
              <a:rPr lang="en-US" sz="1800" b="0" i="1" dirty="0" smtClean="0">
                <a:solidFill>
                  <a:schemeClr val="tx1"/>
                </a:solidFill>
              </a:rPr>
              <a:t>atients, </a:t>
            </a:r>
            <a:r>
              <a:rPr lang="en-US" sz="1800" b="0" i="1" dirty="0" err="1">
                <a:solidFill>
                  <a:schemeClr val="tx1"/>
                </a:solidFill>
              </a:rPr>
              <a:t>B</a:t>
            </a:r>
            <a:r>
              <a:rPr lang="en-US" sz="1800" b="0" i="1" dirty="0" err="1" smtClean="0">
                <a:solidFill>
                  <a:schemeClr val="tx1"/>
                </a:solidFill>
              </a:rPr>
              <a:t>énévoles</a:t>
            </a:r>
            <a:r>
              <a:rPr lang="en-US" sz="1800" b="0" i="1" dirty="0" smtClean="0">
                <a:solidFill>
                  <a:schemeClr val="tx1"/>
                </a:solidFill>
              </a:rPr>
              <a:t> (</a:t>
            </a:r>
            <a:r>
              <a:rPr lang="en-US" sz="1800" b="0" i="1" dirty="0" err="1" smtClean="0">
                <a:solidFill>
                  <a:schemeClr val="tx1"/>
                </a:solidFill>
              </a:rPr>
              <a:t>comité</a:t>
            </a:r>
            <a:r>
              <a:rPr lang="en-US" sz="1800" b="0" i="1" dirty="0" smtClean="0">
                <a:solidFill>
                  <a:schemeClr val="tx1"/>
                </a:solidFill>
              </a:rPr>
              <a:t> patients, association RESTART</a:t>
            </a:r>
            <a:r>
              <a:rPr lang="en-US" sz="1800" b="0" i="1" dirty="0" smtClean="0">
                <a:solidFill>
                  <a:schemeClr val="tx1"/>
                </a:solidFill>
              </a:rPr>
              <a:t>)</a:t>
            </a:r>
            <a:endParaRPr lang="en-US" sz="1800" b="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 err="1">
                <a:solidFill>
                  <a:schemeClr val="tx1"/>
                </a:solidFill>
              </a:rPr>
              <a:t>I</a:t>
            </a:r>
            <a:r>
              <a:rPr lang="en-US" sz="1800" b="0" i="1" dirty="0" err="1" smtClean="0">
                <a:solidFill>
                  <a:schemeClr val="tx1"/>
                </a:solidFill>
              </a:rPr>
              <a:t>nfirmièr</a:t>
            </a:r>
            <a:r>
              <a:rPr lang="en-US" sz="1800" b="0" i="1" dirty="0" smtClean="0">
                <a:solidFill>
                  <a:schemeClr val="tx1"/>
                </a:solidFill>
              </a:rPr>
              <a:t>(</a:t>
            </a:r>
            <a:r>
              <a:rPr lang="en-US" sz="1800" b="0" i="1" dirty="0" err="1" smtClean="0">
                <a:solidFill>
                  <a:schemeClr val="tx1"/>
                </a:solidFill>
              </a:rPr>
              <a:t>es</a:t>
            </a:r>
            <a:r>
              <a:rPr lang="en-US" sz="1800" b="0" i="1" dirty="0">
                <a:solidFill>
                  <a:schemeClr val="tx1"/>
                </a:solidFill>
              </a:rPr>
              <a:t>)</a:t>
            </a:r>
            <a:r>
              <a:rPr lang="en-US" sz="1800" b="0" i="1" dirty="0" smtClean="0">
                <a:solidFill>
                  <a:schemeClr val="tx1"/>
                </a:solidFill>
              </a:rPr>
              <a:t>, </a:t>
            </a:r>
            <a:r>
              <a:rPr lang="en-US" sz="1800" b="0" i="1" dirty="0" err="1">
                <a:solidFill>
                  <a:schemeClr val="tx1"/>
                </a:solidFill>
              </a:rPr>
              <a:t>M</a:t>
            </a:r>
            <a:r>
              <a:rPr lang="en-US" sz="1800" b="0" i="1" dirty="0" err="1" smtClean="0">
                <a:solidFill>
                  <a:schemeClr val="tx1"/>
                </a:solidFill>
              </a:rPr>
              <a:t>édecins</a:t>
            </a:r>
            <a:r>
              <a:rPr lang="en-US" sz="1800" b="0" i="1" dirty="0" smtClean="0">
                <a:solidFill>
                  <a:schemeClr val="tx1"/>
                </a:solidFill>
              </a:rPr>
              <a:t>  (</a:t>
            </a:r>
            <a:r>
              <a:rPr lang="en-US" sz="1800" b="0" i="1" dirty="0" err="1" smtClean="0">
                <a:solidFill>
                  <a:schemeClr val="tx1"/>
                </a:solidFill>
              </a:rPr>
              <a:t>Institut</a:t>
            </a:r>
            <a:r>
              <a:rPr lang="en-US" sz="1800" b="0" i="1" dirty="0" smtClean="0">
                <a:solidFill>
                  <a:schemeClr val="tx1"/>
                </a:solidFill>
              </a:rPr>
              <a:t> </a:t>
            </a:r>
            <a:r>
              <a:rPr lang="en-US" sz="1800" b="0" i="1" dirty="0">
                <a:solidFill>
                  <a:schemeClr val="tx1"/>
                </a:solidFill>
              </a:rPr>
              <a:t>Paoli </a:t>
            </a:r>
            <a:r>
              <a:rPr lang="en-US" sz="1800" b="0" i="1" dirty="0" err="1">
                <a:solidFill>
                  <a:schemeClr val="tx1"/>
                </a:solidFill>
              </a:rPr>
              <a:t>Calmettes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i="1" dirty="0" smtClean="0">
                <a:solidFill>
                  <a:schemeClr val="tx1"/>
                </a:solidFill>
              </a:rPr>
              <a:t>)</a:t>
            </a: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>
                <a:solidFill>
                  <a:schemeClr val="tx1"/>
                </a:solidFill>
              </a:rPr>
              <a:t>Patrice VIENS (</a:t>
            </a:r>
            <a:r>
              <a:rPr lang="en-US" sz="1800" b="0" i="1" dirty="0" err="1">
                <a:solidFill>
                  <a:schemeClr val="tx1"/>
                </a:solidFill>
              </a:rPr>
              <a:t>Institut</a:t>
            </a:r>
            <a:r>
              <a:rPr lang="en-US" sz="1800" b="0" i="1" dirty="0">
                <a:solidFill>
                  <a:schemeClr val="tx1"/>
                </a:solidFill>
              </a:rPr>
              <a:t> Paoli </a:t>
            </a:r>
            <a:r>
              <a:rPr lang="en-US" sz="1800" b="0" i="1" dirty="0" err="1">
                <a:solidFill>
                  <a:schemeClr val="tx1"/>
                </a:solidFill>
              </a:rPr>
              <a:t>Calmettes</a:t>
            </a:r>
            <a:r>
              <a:rPr lang="en-US" sz="1800" b="0" i="1" dirty="0">
                <a:solidFill>
                  <a:schemeClr val="tx1"/>
                </a:solidFill>
              </a:rPr>
              <a:t>, UNICANCER</a:t>
            </a:r>
            <a:r>
              <a:rPr lang="en-US" sz="1800" b="0" i="1" dirty="0" smtClean="0">
                <a:solidFill>
                  <a:schemeClr val="tx1"/>
                </a:solidFill>
              </a:rPr>
              <a:t>)</a:t>
            </a: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>
                <a:solidFill>
                  <a:schemeClr val="tx1"/>
                </a:solidFill>
              </a:rPr>
              <a:t>Hélène ESPEROU (UNICANCER)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>
                <a:solidFill>
                  <a:schemeClr val="tx1"/>
                </a:solidFill>
              </a:rPr>
              <a:t>Dominique MARANINCHI (</a:t>
            </a:r>
            <a:r>
              <a:rPr lang="en-US" sz="1800" b="0" i="1" dirty="0" err="1">
                <a:solidFill>
                  <a:schemeClr val="tx1"/>
                </a:solidFill>
              </a:rPr>
              <a:t>Institut</a:t>
            </a:r>
            <a:r>
              <a:rPr lang="en-US" sz="1800" b="0" i="1" dirty="0">
                <a:solidFill>
                  <a:schemeClr val="tx1"/>
                </a:solidFill>
              </a:rPr>
              <a:t> Paoli </a:t>
            </a:r>
            <a:r>
              <a:rPr lang="en-US" sz="1800" b="0" i="1" dirty="0" err="1">
                <a:solidFill>
                  <a:schemeClr val="tx1"/>
                </a:solidFill>
              </a:rPr>
              <a:t>Calmettes</a:t>
            </a:r>
            <a:r>
              <a:rPr lang="en-US" sz="1800" b="0" i="1" dirty="0">
                <a:solidFill>
                  <a:schemeClr val="tx1"/>
                </a:solidFill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>
                <a:solidFill>
                  <a:schemeClr val="tx1"/>
                </a:solidFill>
              </a:rPr>
              <a:t>Patrick MAISON, Phillipe CAVALIE, Mehdi BENKEBIL (</a:t>
            </a:r>
            <a:r>
              <a:rPr lang="en-US" sz="1800" b="0" i="1" dirty="0" err="1">
                <a:solidFill>
                  <a:schemeClr val="tx1"/>
                </a:solidFill>
              </a:rPr>
              <a:t>Agence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</a:rPr>
              <a:t>Nationale</a:t>
            </a:r>
            <a:r>
              <a:rPr lang="en-US" sz="1800" b="0" i="1" dirty="0">
                <a:solidFill>
                  <a:schemeClr val="tx1"/>
                </a:solidFill>
              </a:rPr>
              <a:t> de </a:t>
            </a:r>
            <a:r>
              <a:rPr lang="en-US" sz="1800" b="0" i="1" dirty="0" err="1">
                <a:solidFill>
                  <a:schemeClr val="tx1"/>
                </a:solidFill>
              </a:rPr>
              <a:t>Sécurité</a:t>
            </a:r>
            <a:r>
              <a:rPr lang="en-US" sz="1800" b="0" i="1" dirty="0">
                <a:solidFill>
                  <a:schemeClr val="tx1"/>
                </a:solidFill>
              </a:rPr>
              <a:t> du </a:t>
            </a:r>
            <a:r>
              <a:rPr lang="en-US" sz="1800" b="0" i="1" dirty="0" err="1">
                <a:solidFill>
                  <a:schemeClr val="tx1"/>
                </a:solidFill>
              </a:rPr>
              <a:t>Médicament</a:t>
            </a:r>
            <a:r>
              <a:rPr lang="en-US" sz="1800" b="0" i="1" dirty="0">
                <a:solidFill>
                  <a:schemeClr val="tx1"/>
                </a:solidFill>
              </a:rPr>
              <a:t> et des </a:t>
            </a:r>
            <a:r>
              <a:rPr lang="en-US" sz="1800" b="0" i="1" dirty="0" err="1">
                <a:solidFill>
                  <a:schemeClr val="tx1"/>
                </a:solidFill>
              </a:rPr>
              <a:t>produits</a:t>
            </a:r>
            <a:r>
              <a:rPr lang="en-US" sz="1800" b="0" i="1" dirty="0">
                <a:solidFill>
                  <a:schemeClr val="tx1"/>
                </a:solidFill>
              </a:rPr>
              <a:t> de santé, ANSM)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>
                <a:solidFill>
                  <a:schemeClr val="tx1"/>
                </a:solidFill>
              </a:rPr>
              <a:t>Brigitte MASINI (</a:t>
            </a:r>
            <a:r>
              <a:rPr lang="en-US" sz="1800" b="0" i="1" dirty="0" err="1">
                <a:solidFill>
                  <a:schemeClr val="tx1"/>
                </a:solidFill>
              </a:rPr>
              <a:t>Agence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i="1" dirty="0" err="1">
                <a:solidFill>
                  <a:schemeClr val="tx1"/>
                </a:solidFill>
              </a:rPr>
              <a:t>Régionale</a:t>
            </a:r>
            <a:r>
              <a:rPr lang="en-US" sz="1800" b="0" i="1" dirty="0">
                <a:solidFill>
                  <a:schemeClr val="tx1"/>
                </a:solidFill>
              </a:rPr>
              <a:t> de Santé, ARS Provence </a:t>
            </a:r>
            <a:r>
              <a:rPr lang="en-US" sz="1800" b="0" i="1" dirty="0" err="1">
                <a:solidFill>
                  <a:schemeClr val="tx1"/>
                </a:solidFill>
              </a:rPr>
              <a:t>Alpes</a:t>
            </a:r>
            <a:r>
              <a:rPr lang="en-US" sz="1800" b="0" i="1" dirty="0">
                <a:solidFill>
                  <a:schemeClr val="tx1"/>
                </a:solidFill>
              </a:rPr>
              <a:t> Cote d’Azur</a:t>
            </a:r>
            <a:r>
              <a:rPr lang="en-US" sz="1800" b="0" i="1" dirty="0" smtClean="0">
                <a:solidFill>
                  <a:schemeClr val="tx1"/>
                </a:solidFill>
              </a:rPr>
              <a:t>)</a:t>
            </a: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 err="1">
                <a:solidFill>
                  <a:schemeClr val="tx1"/>
                </a:solidFill>
              </a:rPr>
              <a:t>Joëlle</a:t>
            </a:r>
            <a:r>
              <a:rPr lang="en-US" sz="1800" b="0" i="1" dirty="0">
                <a:solidFill>
                  <a:schemeClr val="tx1"/>
                </a:solidFill>
              </a:rPr>
              <a:t> MICALLEF (Centre </a:t>
            </a:r>
            <a:r>
              <a:rPr lang="en-US" sz="1800" b="0" i="1" dirty="0" err="1">
                <a:solidFill>
                  <a:schemeClr val="tx1"/>
                </a:solidFill>
              </a:rPr>
              <a:t>Régional</a:t>
            </a:r>
            <a:r>
              <a:rPr lang="en-US" sz="1800" b="0" i="1" dirty="0">
                <a:solidFill>
                  <a:schemeClr val="tx1"/>
                </a:solidFill>
              </a:rPr>
              <a:t> de Pharmacovigilance, CRPV Provence </a:t>
            </a:r>
            <a:r>
              <a:rPr lang="en-US" sz="1800" b="0" i="1" dirty="0" err="1">
                <a:solidFill>
                  <a:schemeClr val="tx1"/>
                </a:solidFill>
              </a:rPr>
              <a:t>Alpes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i="1" dirty="0" smtClean="0">
                <a:solidFill>
                  <a:schemeClr val="tx1"/>
                </a:solidFill>
              </a:rPr>
              <a:t>Côte </a:t>
            </a:r>
            <a:r>
              <a:rPr lang="en-US" sz="1800" b="0" i="1" dirty="0">
                <a:solidFill>
                  <a:schemeClr val="tx1"/>
                </a:solidFill>
              </a:rPr>
              <a:t>d’Azur Corse )</a:t>
            </a:r>
          </a:p>
          <a:p>
            <a:pPr marL="0" indent="0">
              <a:buNone/>
            </a:pPr>
            <a:endParaRPr lang="fr-FR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53486"/>
            <a:ext cx="8686800" cy="85725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en-US" sz="2800" i="1" dirty="0" smtClean="0">
                <a:solidFill>
                  <a:srgbClr val="00B0F0"/>
                </a:solidFill>
              </a:rPr>
              <a:t>Identification et signalement </a:t>
            </a:r>
            <a:br>
              <a:rPr lang="fr-FR" altLang="en-US" sz="2800" i="1" dirty="0" smtClean="0">
                <a:solidFill>
                  <a:srgbClr val="00B0F0"/>
                </a:solidFill>
              </a:rPr>
            </a:br>
            <a:r>
              <a:rPr lang="fr-FR" altLang="en-US" sz="2800" i="1" dirty="0" smtClean="0">
                <a:solidFill>
                  <a:srgbClr val="00B0F0"/>
                </a:solidFill>
              </a:rPr>
              <a:t>des effets secondaires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46915" y="1040677"/>
            <a:ext cx="7104929" cy="376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1587" indent="0" algn="just" eaLnBrk="1">
              <a:buSzPct val="45000"/>
            </a:pPr>
            <a:endParaRPr lang="fr-FR" sz="2000" dirty="0" smtClean="0">
              <a:latin typeface="+mn-lt"/>
              <a:cs typeface="Arial" pitchFamily="34" charset="0"/>
            </a:endParaRPr>
          </a:p>
          <a:p>
            <a:pPr marL="1587" indent="0" algn="just" eaLnBrk="1">
              <a:buSzPct val="45000"/>
            </a:pPr>
            <a:endParaRPr lang="fr-FR" sz="2000" dirty="0">
              <a:latin typeface="+mn-lt"/>
              <a:cs typeface="Arial" pitchFamily="34" charset="0"/>
            </a:endParaRPr>
          </a:p>
          <a:p>
            <a:pPr marL="1587" indent="0" algn="just" eaLnBrk="1">
              <a:buSzPct val="45000"/>
            </a:pPr>
            <a:r>
              <a:rPr lang="fr-FR" sz="2000" dirty="0" smtClean="0"/>
              <a:t>Tous </a:t>
            </a:r>
            <a:r>
              <a:rPr lang="fr-FR" sz="2000" dirty="0"/>
              <a:t>les médicaments peuvent avoir des effets </a:t>
            </a:r>
            <a:r>
              <a:rPr lang="fr-FR" sz="2000" dirty="0" smtClean="0"/>
              <a:t>secondaires dont </a:t>
            </a:r>
            <a:r>
              <a:rPr lang="fr-FR" sz="2000" dirty="0"/>
              <a:t>la déclaration aux autorités sanitaires, publiques et indépendantes, permet de surveiller l’usage d’un médicament dans la population et de prévenir d’éventuelles complications liées au produit, éventuellement sous-estimées voire non </a:t>
            </a:r>
            <a:r>
              <a:rPr lang="fr-FR" sz="2000" dirty="0" smtClean="0"/>
              <a:t>connues</a:t>
            </a:r>
          </a:p>
          <a:p>
            <a:pPr marL="1587" indent="0" algn="just" eaLnBrk="1">
              <a:buSzPct val="45000"/>
            </a:pPr>
            <a:endParaRPr lang="en-US" sz="2000" dirty="0"/>
          </a:p>
          <a:p>
            <a:pPr marL="1587" indent="0" algn="ctr" eaLnBrk="1">
              <a:buSzPct val="45000"/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s’agit de la pharmacovigilance</a:t>
            </a:r>
            <a:endParaRPr lang="fr-FR" alt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48" y="4438669"/>
            <a:ext cx="5075238" cy="6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47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body" idx="1"/>
          </p:nvPr>
        </p:nvSpPr>
        <p:spPr>
          <a:xfrm>
            <a:off x="395295" y="414934"/>
            <a:ext cx="4186237" cy="479822"/>
          </a:xfrm>
        </p:spPr>
        <p:txBody>
          <a:bodyPr>
            <a:noAutofit/>
          </a:bodyPr>
          <a:lstStyle/>
          <a:p>
            <a:pPr algn="ctr"/>
            <a:r>
              <a:rPr lang="fr-FR" altLang="en-US" sz="2800" i="1" dirty="0" smtClean="0">
                <a:solidFill>
                  <a:srgbClr val="00B0F0"/>
                </a:solidFill>
              </a:rPr>
              <a:t>Quand signaler un effet indésirable ?</a:t>
            </a:r>
          </a:p>
        </p:txBody>
      </p:sp>
      <p:sp>
        <p:nvSpPr>
          <p:cNvPr id="13" name="Titre 1"/>
          <p:cNvSpPr>
            <a:spLocks noGrp="1"/>
          </p:cNvSpPr>
          <p:nvPr>
            <p:ph type="body" sz="quarter" idx="3"/>
          </p:nvPr>
        </p:nvSpPr>
        <p:spPr>
          <a:xfrm>
            <a:off x="4510101" y="175022"/>
            <a:ext cx="4041775" cy="479822"/>
          </a:xfrm>
        </p:spPr>
        <p:txBody>
          <a:bodyPr/>
          <a:lstStyle/>
          <a:p>
            <a:pPr algn="ctr"/>
            <a:r>
              <a:rPr lang="fr-FR" altLang="en-US" sz="2800" i="1" dirty="0" smtClean="0">
                <a:solidFill>
                  <a:srgbClr val="00B0F0"/>
                </a:solidFill>
              </a:rPr>
              <a:t>Qui signale ? 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2"/>
          </p:nvPr>
        </p:nvSpPr>
        <p:spPr>
          <a:xfrm>
            <a:off x="1010654" y="1216819"/>
            <a:ext cx="3144621" cy="156805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sz="2000" dirty="0"/>
              <a:t>L</a:t>
            </a:r>
            <a:r>
              <a:rPr lang="fr-FR" sz="2000" dirty="0" smtClean="0"/>
              <a:t>orsque l’on </a:t>
            </a:r>
            <a:r>
              <a:rPr lang="fr-FR" sz="2000" b="1" dirty="0" smtClean="0"/>
              <a:t>soupçonne</a:t>
            </a:r>
            <a:r>
              <a:rPr lang="fr-FR" sz="2000" b="1" i="1" dirty="0" smtClean="0"/>
              <a:t> </a:t>
            </a:r>
            <a:r>
              <a:rPr lang="fr-FR" sz="2000" dirty="0"/>
              <a:t>un </a:t>
            </a:r>
            <a:r>
              <a:rPr lang="fr-FR" sz="2000" dirty="0" smtClean="0"/>
              <a:t>lien entre évènement indésirable et médicament </a:t>
            </a:r>
            <a:r>
              <a:rPr lang="fr-FR" sz="2000" dirty="0"/>
              <a:t> </a:t>
            </a:r>
            <a:r>
              <a:rPr lang="fr-FR" sz="2000" dirty="0" smtClean="0"/>
              <a:t>: </a:t>
            </a:r>
            <a:r>
              <a:rPr lang="fr-FR" sz="2000" b="1" dirty="0" smtClean="0"/>
              <a:t>déclaration auprès du Centre Régional de Pharmacovigilance</a:t>
            </a:r>
            <a:endParaRPr lang="fr-FR" sz="2000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4"/>
          </p:nvPr>
        </p:nvSpPr>
        <p:spPr>
          <a:xfrm>
            <a:off x="4360245" y="1216819"/>
            <a:ext cx="4191631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en-US" sz="2000" b="1" dirty="0" smtClean="0"/>
              <a:t>Les médecins, les pharmaciens, les  chirurgiens-dentistes, les sages femmes ont l'obligation</a:t>
            </a:r>
            <a:r>
              <a:rPr lang="fr-FR" altLang="en-US" sz="2000" b="1" i="1" dirty="0" smtClean="0"/>
              <a:t> </a:t>
            </a:r>
            <a:r>
              <a:rPr lang="fr-FR" altLang="en-US" sz="2000" dirty="0" smtClean="0"/>
              <a:t>de signaler tout effet indésirable</a:t>
            </a:r>
          </a:p>
          <a:p>
            <a:pPr marL="0" indent="0">
              <a:buNone/>
            </a:pPr>
            <a:r>
              <a:rPr lang="fr-FR" altLang="en-US" sz="2000" i="1" u="sng" dirty="0" smtClean="0">
                <a:solidFill>
                  <a:srgbClr val="00B0F0"/>
                </a:solidFill>
              </a:rPr>
              <a:t>47 100 déclarations en 2015*</a:t>
            </a:r>
          </a:p>
          <a:p>
            <a:pPr marL="0" indent="0">
              <a:buNone/>
            </a:pPr>
            <a:endParaRPr lang="fr-FR" altLang="en-US" sz="2000" b="1" dirty="0" smtClean="0"/>
          </a:p>
          <a:p>
            <a:pPr marL="0" indent="0">
              <a:buNone/>
            </a:pPr>
            <a:r>
              <a:rPr lang="fr-FR" altLang="en-US" sz="2000" b="1" dirty="0" smtClean="0"/>
              <a:t>Les patients et les associations </a:t>
            </a:r>
            <a:r>
              <a:rPr lang="fr-FR" altLang="en-US" sz="2000" dirty="0" smtClean="0"/>
              <a:t>peuvent déclarer </a:t>
            </a:r>
          </a:p>
          <a:p>
            <a:pPr marL="0" indent="0">
              <a:buNone/>
            </a:pPr>
            <a:r>
              <a:rPr lang="fr-FR" altLang="en-US" sz="2000" i="1" u="sng" dirty="0" smtClean="0">
                <a:solidFill>
                  <a:srgbClr val="00B0F0"/>
                </a:solidFill>
              </a:rPr>
              <a:t>3 à 5% des déclarations par an*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44097" y="3414561"/>
            <a:ext cx="161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Depuis juin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2011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35038" y="4828136"/>
            <a:ext cx="300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*Rapport annuel d’activité ANSM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260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6170" y="86627"/>
            <a:ext cx="48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L’Institut </a:t>
            </a:r>
            <a:r>
              <a:rPr lang="fr-FR" sz="2800" b="1" i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fr-FR" sz="2800" b="1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aoli </a:t>
            </a:r>
            <a:r>
              <a:rPr lang="fr-FR" sz="2800" b="1" i="1" dirty="0" err="1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Calmettes</a:t>
            </a:r>
            <a:r>
              <a:rPr lang="fr-FR" sz="2800" b="1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fr-FR" sz="2800" b="1" i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9" y="2279690"/>
            <a:ext cx="54006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0" y="1179317"/>
            <a:ext cx="52101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4" y="3537934"/>
            <a:ext cx="3561347" cy="160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57680" y="2935856"/>
            <a:ext cx="442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Mais une sous notification des effets secondaires de la chimiothérapie…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6432" y="788203"/>
            <a:ext cx="447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cs typeface="Helvetica" panose="020B0604020202020204" pitchFamily="34" charset="0"/>
              </a:rPr>
              <a:t>U</a:t>
            </a:r>
            <a:r>
              <a:rPr lang="fr-FR" b="1" i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ne </a:t>
            </a:r>
            <a:r>
              <a:rPr lang="fr-FR" b="1" i="1" dirty="0">
                <a:solidFill>
                  <a:srgbClr val="FF0000"/>
                </a:solidFill>
                <a:cs typeface="Helvetica" panose="020B0604020202020204" pitchFamily="34" charset="0"/>
              </a:rPr>
              <a:t>activité importante  </a:t>
            </a:r>
            <a:r>
              <a:rPr lang="fr-FR" b="1" i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de chimiothérapie…</a:t>
            </a:r>
            <a:endParaRPr lang="fr-FR" b="1" i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380523" y="1337913"/>
            <a:ext cx="736781" cy="73895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214263" y="2279690"/>
            <a:ext cx="736781" cy="73895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382" y="103651"/>
            <a:ext cx="6440277" cy="697652"/>
          </a:xfrm>
        </p:spPr>
        <p:txBody>
          <a:bodyPr>
            <a:normAutofit/>
          </a:bodyPr>
          <a:lstStyle/>
          <a:p>
            <a:pPr algn="l"/>
            <a:r>
              <a:rPr lang="fr-FR" i="1" dirty="0" smtClean="0">
                <a:solidFill>
                  <a:srgbClr val="00B0F0"/>
                </a:solidFill>
              </a:rPr>
              <a:t>Au niveau national…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8030" y="1387847"/>
            <a:ext cx="7324825" cy="3217842"/>
          </a:xfrm>
        </p:spPr>
        <p:txBody>
          <a:bodyPr/>
          <a:lstStyle/>
          <a:p>
            <a:r>
              <a:rPr lang="fr-FR" sz="2000" b="1" dirty="0"/>
              <a:t>La sous déclaration </a:t>
            </a:r>
            <a:r>
              <a:rPr lang="fr-FR" sz="2000" dirty="0"/>
              <a:t>des effets indésirables reste </a:t>
            </a:r>
            <a:r>
              <a:rPr lang="fr-FR" sz="2000" dirty="0" smtClean="0"/>
              <a:t>fréquente: parfois </a:t>
            </a:r>
            <a:r>
              <a:rPr lang="fr-FR" sz="2000" dirty="0"/>
              <a:t>estimée à près de 90% 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En France : </a:t>
            </a:r>
            <a:r>
              <a:rPr lang="fr-FR" sz="2000" dirty="0"/>
              <a:t>seulement 6242 déclarations  </a:t>
            </a:r>
            <a:r>
              <a:rPr lang="fr-FR" sz="2000" dirty="0" smtClean="0"/>
              <a:t>de pharmacovigilance concernaient </a:t>
            </a:r>
            <a:r>
              <a:rPr lang="fr-FR" sz="2000" dirty="0"/>
              <a:t>des traitements du cancer </a:t>
            </a:r>
            <a:r>
              <a:rPr lang="fr-FR" sz="2000" dirty="0" smtClean="0"/>
              <a:t>: </a:t>
            </a:r>
            <a:r>
              <a:rPr lang="fr-FR" sz="2000" b="1" dirty="0" smtClean="0"/>
              <a:t>soit </a:t>
            </a:r>
            <a:r>
              <a:rPr lang="fr-FR" sz="2000" b="1" dirty="0"/>
              <a:t>13% du total des </a:t>
            </a:r>
            <a:r>
              <a:rPr lang="fr-FR" sz="2000" b="1" dirty="0" smtClean="0"/>
              <a:t>déclarations </a:t>
            </a:r>
            <a:r>
              <a:rPr lang="fr-FR" sz="2000" b="1" dirty="0"/>
              <a:t>en 2015</a:t>
            </a:r>
            <a:r>
              <a:rPr lang="fr-FR" sz="2000" dirty="0"/>
              <a:t>* </a:t>
            </a:r>
            <a:r>
              <a:rPr lang="fr-FR" sz="2000" dirty="0" smtClean="0"/>
              <a:t> (n= 38</a:t>
            </a:r>
            <a:r>
              <a:rPr lang="fr-FR" sz="2000" dirty="0"/>
              <a:t> 779 </a:t>
            </a:r>
            <a:r>
              <a:rPr lang="fr-FR" sz="2000" dirty="0" smtClean="0"/>
              <a:t>déclarations)</a:t>
            </a:r>
          </a:p>
          <a:p>
            <a:endParaRPr lang="fr-FR" sz="2000" dirty="0"/>
          </a:p>
          <a:p>
            <a:r>
              <a:rPr lang="fr-FR" sz="2000" dirty="0" smtClean="0"/>
              <a:t>Et </a:t>
            </a:r>
            <a:r>
              <a:rPr lang="fr-FR" sz="2000" dirty="0"/>
              <a:t>pourtant ces produits ne sont pas réputés pour leur bonne tolérance ....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678903" y="4828136"/>
            <a:ext cx="300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*Rapport annuel d’activité ANSM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740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09509" y="158779"/>
            <a:ext cx="8059738" cy="71734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altLang="en-US" sz="2800" i="1" dirty="0" smtClean="0">
                <a:solidFill>
                  <a:srgbClr val="00B0F0"/>
                </a:solidFill>
              </a:rPr>
              <a:t>Pourquoi les effets secondaires des traitements ne sont pas déclarés ?</a:t>
            </a:r>
            <a:endParaRPr lang="en-GB" altLang="en-US" sz="2800" i="1" dirty="0" smtClean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3906" y="1118290"/>
            <a:ext cx="7930341" cy="36048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900" dirty="0" smtClean="0"/>
              <a:t>Effets </a:t>
            </a:r>
            <a:r>
              <a:rPr lang="fr-FR" sz="1900" dirty="0" smtClean="0"/>
              <a:t>secondaires considérés </a:t>
            </a:r>
            <a:r>
              <a:rPr lang="fr-FR" sz="1900" dirty="0"/>
              <a:t>comme </a:t>
            </a:r>
            <a:r>
              <a:rPr lang="fr-FR" sz="1900" b="1" dirty="0"/>
              <a:t>une conséquence inéluctable des </a:t>
            </a:r>
            <a:r>
              <a:rPr lang="fr-FR" sz="1900" b="1" dirty="0" smtClean="0"/>
              <a:t>traitements</a:t>
            </a:r>
            <a:endParaRPr lang="fr-FR" sz="1900" b="1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Rapport bénéfice/risque étroit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Comorbidités importantes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Arbitrage difficile sur ce qu’il faut déclarer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Accoutumance </a:t>
            </a:r>
            <a:r>
              <a:rPr lang="fr-FR" sz="1500" dirty="0"/>
              <a:t>aux effets secondaires (et au risque)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fr-FR" sz="19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900" b="1" dirty="0" smtClean="0"/>
              <a:t>Impact sur la relation soignant-soigné</a:t>
            </a:r>
            <a:r>
              <a:rPr lang="fr-FR" sz="1900" b="1" dirty="0"/>
              <a:t> </a:t>
            </a:r>
            <a:r>
              <a:rPr lang="fr-FR" sz="1900" b="1" dirty="0" smtClean="0"/>
              <a:t> </a:t>
            </a:r>
            <a:r>
              <a:rPr lang="fr-FR" sz="1900" dirty="0" smtClean="0"/>
              <a:t>+++</a:t>
            </a:r>
            <a:endParaRPr lang="fr-FR" sz="19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GB" sz="19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Lourdeur bureaucratique </a:t>
            </a:r>
            <a:r>
              <a:rPr lang="fr-FR" sz="2000" dirty="0"/>
              <a:t>de la </a:t>
            </a:r>
            <a:r>
              <a:rPr lang="fr-FR" sz="2000" dirty="0" smtClean="0"/>
              <a:t>déclaration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b="1" dirty="0" smtClean="0">
                <a:solidFill>
                  <a:srgbClr val="0070C0"/>
                </a:solidFill>
              </a:rPr>
              <a:t>Réserves </a:t>
            </a:r>
            <a:r>
              <a:rPr lang="fr-FR" sz="2000" b="1" dirty="0" smtClean="0">
                <a:solidFill>
                  <a:srgbClr val="0070C0"/>
                </a:solidFill>
              </a:rPr>
              <a:t>sur l’intérêt pour le patient et la collectivité 	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70C0"/>
                </a:solidFill>
              </a:rPr>
              <a:t>	</a:t>
            </a:r>
            <a:r>
              <a:rPr lang="fr-FR" sz="2000" b="1" dirty="0" smtClean="0">
                <a:solidFill>
                  <a:srgbClr val="0070C0"/>
                </a:solidFill>
              </a:rPr>
              <a:t>	Manque d’information donnée aux patients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		Manque </a:t>
            </a:r>
            <a:r>
              <a:rPr lang="fr-FR" sz="2000" b="1" dirty="0">
                <a:solidFill>
                  <a:srgbClr val="0070C0"/>
                </a:solidFill>
              </a:rPr>
              <a:t>de sensibilisation sur l’utilité de déclarer</a:t>
            </a:r>
            <a:endParaRPr lang="en-GB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1800" dirty="0"/>
          </a:p>
          <a:p>
            <a:pPr marL="457200" indent="-457200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800" dirty="0" smtClean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1327644" y="3706396"/>
            <a:ext cx="731520" cy="9121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91193" y="199139"/>
            <a:ext cx="8047932" cy="34326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altLang="en-US" sz="2800" i="1" dirty="0" smtClean="0">
                <a:solidFill>
                  <a:srgbClr val="00B0F0"/>
                </a:solidFill>
              </a:rPr>
              <a:t>L’ auto-surveillance par les patients : pourquoi ?</a:t>
            </a:r>
            <a:endParaRPr lang="en-GB" altLang="en-US" sz="2800" i="1" dirty="0" smtClean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1894" y="1014110"/>
            <a:ext cx="8268101" cy="3512604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latin typeface="+mn-lt"/>
              </a:rPr>
              <a:t>Le parcours de soins des patients </a:t>
            </a:r>
            <a:r>
              <a:rPr lang="fr-FR" sz="1800" dirty="0">
                <a:latin typeface="+mn-lt"/>
              </a:rPr>
              <a:t>atteints de cancer a </a:t>
            </a:r>
            <a:r>
              <a:rPr lang="fr-FR" sz="1800" dirty="0" smtClean="0">
                <a:latin typeface="+mn-lt"/>
              </a:rPr>
              <a:t>considérablement évolué: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Mise </a:t>
            </a:r>
            <a:r>
              <a:rPr lang="fr-FR" sz="1400" dirty="0"/>
              <a:t>sur le marché accélérée </a:t>
            </a:r>
            <a:r>
              <a:rPr lang="fr-FR" sz="1400" dirty="0" smtClean="0"/>
              <a:t>de traitements </a:t>
            </a:r>
            <a:r>
              <a:rPr lang="fr-FR" sz="1400" dirty="0" smtClean="0"/>
              <a:t>innovants avec peu </a:t>
            </a:r>
            <a:r>
              <a:rPr lang="fr-FR" sz="1400" dirty="0" smtClean="0"/>
              <a:t>de recul </a:t>
            </a:r>
            <a:r>
              <a:rPr lang="fr-FR" sz="1400" dirty="0"/>
              <a:t>sur la tolérance en vie </a:t>
            </a:r>
            <a:r>
              <a:rPr lang="fr-FR" sz="1400" dirty="0" smtClean="0"/>
              <a:t>réelle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Traitements par voie orale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Traitements prolongés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Prise </a:t>
            </a:r>
            <a:r>
              <a:rPr lang="fr-FR" sz="1400" dirty="0"/>
              <a:t>en charge en ambulatoire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sz="1800" b="1" dirty="0" smtClean="0"/>
              <a:t>Les notifications faites par les patients 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ont un impact sur la qualité de vie des patients et </a:t>
            </a:r>
            <a:r>
              <a:rPr lang="fr-FR" sz="1400" dirty="0" smtClean="0"/>
              <a:t>leur réponse </a:t>
            </a:r>
            <a:r>
              <a:rPr lang="fr-FR" sz="1400" dirty="0"/>
              <a:t>au traitement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sont pertinentes et différentes des observations des soignants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sont insuffisamment prises en compte (ex: la fatigue)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Les patients souhaitent être « </a:t>
            </a:r>
            <a:r>
              <a:rPr lang="fr-FR" sz="1400" dirty="0" err="1" smtClean="0"/>
              <a:t>co-acteur</a:t>
            </a:r>
            <a:r>
              <a:rPr lang="fr-FR" sz="1400" dirty="0" smtClean="0"/>
              <a:t> » de leur prise en charge</a:t>
            </a:r>
          </a:p>
          <a:p>
            <a:pPr marL="0" lvl="0" indent="0">
              <a:buNone/>
            </a:pPr>
            <a:r>
              <a:rPr lang="fr-FR" sz="1800" dirty="0" smtClean="0"/>
              <a:t>		</a:t>
            </a:r>
            <a:r>
              <a:rPr lang="fr-FR" sz="1800" b="1" dirty="0" smtClean="0">
                <a:solidFill>
                  <a:srgbClr val="00B0F0"/>
                </a:solidFill>
              </a:rPr>
              <a:t>Participation </a:t>
            </a:r>
            <a:r>
              <a:rPr lang="fr-FR" sz="1800" b="1" dirty="0">
                <a:solidFill>
                  <a:srgbClr val="00B0F0"/>
                </a:solidFill>
              </a:rPr>
              <a:t>pro active à leur traitement et à sa surveillance </a:t>
            </a:r>
            <a:endParaRPr lang="fr-FR" sz="1800" b="1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fr-FR" sz="1800" b="1" dirty="0" smtClean="0">
                <a:solidFill>
                  <a:srgbClr val="00B0F0"/>
                </a:solidFill>
              </a:rPr>
              <a:t>		</a:t>
            </a:r>
            <a:r>
              <a:rPr lang="fr-FR" sz="1800" b="1" dirty="0" smtClean="0">
                <a:solidFill>
                  <a:srgbClr val="00B0F0"/>
                </a:solidFill>
              </a:rPr>
              <a:t>partagée </a:t>
            </a:r>
            <a:r>
              <a:rPr lang="fr-FR" sz="1800" b="1" dirty="0">
                <a:solidFill>
                  <a:srgbClr val="00B0F0"/>
                </a:solidFill>
              </a:rPr>
              <a:t>avec les </a:t>
            </a:r>
            <a:r>
              <a:rPr lang="fr-FR" sz="1800" b="1" dirty="0" smtClean="0">
                <a:solidFill>
                  <a:srgbClr val="00B0F0"/>
                </a:solidFill>
              </a:rPr>
              <a:t>soignants:  </a:t>
            </a:r>
            <a:r>
              <a:rPr lang="fr-FR" sz="1800" b="1" dirty="0" smtClean="0">
                <a:solidFill>
                  <a:srgbClr val="00B0F0"/>
                </a:solidFill>
              </a:rPr>
              <a:t>mise </a:t>
            </a:r>
            <a:r>
              <a:rPr lang="fr-FR" sz="1800" b="1" dirty="0" smtClean="0">
                <a:solidFill>
                  <a:srgbClr val="00B0F0"/>
                </a:solidFill>
              </a:rPr>
              <a:t>en place d’une expérience </a:t>
            </a:r>
            <a:r>
              <a:rPr lang="fr-FR" sz="1800" b="1" dirty="0" smtClean="0">
                <a:solidFill>
                  <a:srgbClr val="00B0F0"/>
                </a:solidFill>
              </a:rPr>
              <a:t>pilote à l’IPC</a:t>
            </a:r>
            <a:endParaRPr lang="fr-FR" sz="1800" dirty="0"/>
          </a:p>
          <a:p>
            <a:pPr marL="0" indent="0" eaLnBrk="1" hangingPunct="1">
              <a:buNone/>
              <a:defRPr/>
            </a:pPr>
            <a:endParaRPr lang="fr-FR" sz="1800" dirty="0" smtClean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48" y="2543586"/>
            <a:ext cx="1511239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9" y="3794761"/>
            <a:ext cx="560705" cy="68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09353" y="27074"/>
            <a:ext cx="8081309" cy="685195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>
                <a:solidFill>
                  <a:srgbClr val="00B0F0"/>
                </a:solidFill>
              </a:rPr>
              <a:t>Et ça fonctionne bien…</a:t>
            </a:r>
            <a:endParaRPr lang="en-GB" altLang="en-US" sz="2800" i="1" dirty="0" smtClean="0">
              <a:solidFill>
                <a:srgbClr val="00B0F0"/>
              </a:solidFill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683394" y="711068"/>
            <a:ext cx="7688397" cy="3400117"/>
          </a:xfrm>
        </p:spPr>
        <p:txBody>
          <a:bodyPr>
            <a:noAutofit/>
          </a:bodyPr>
          <a:lstStyle/>
          <a:p>
            <a:r>
              <a:rPr lang="fr-FR" altLang="en-US" sz="1800" b="1" dirty="0" smtClean="0"/>
              <a:t>A l’IPC: 138</a:t>
            </a:r>
            <a:r>
              <a:rPr lang="fr-FR" altLang="en-US" sz="1800" b="1" dirty="0" smtClean="0">
                <a:solidFill>
                  <a:schemeClr val="tx1"/>
                </a:solidFill>
              </a:rPr>
              <a:t> déclarations effectuées </a:t>
            </a:r>
            <a:r>
              <a:rPr lang="fr-FR" altLang="en-US" sz="1800" dirty="0" smtClean="0">
                <a:solidFill>
                  <a:schemeClr val="tx1"/>
                </a:solidFill>
              </a:rPr>
              <a:t>sur le site </a:t>
            </a:r>
            <a:r>
              <a:rPr lang="fr-FR" altLang="en-US" sz="1800" dirty="0" smtClean="0"/>
              <a:t>de l’ANSM (18 mois) </a:t>
            </a:r>
            <a:endParaRPr lang="fr-FR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fr-FR" altLang="en-US" sz="1600" dirty="0" smtClean="0"/>
              <a:t>Patients </a:t>
            </a:r>
            <a:r>
              <a:rPr lang="fr-FR" altLang="en-US" sz="1600" b="0" dirty="0" smtClean="0">
                <a:solidFill>
                  <a:schemeClr val="tx1"/>
                </a:solidFill>
              </a:rPr>
              <a:t>pris en charge </a:t>
            </a:r>
            <a:r>
              <a:rPr lang="fr-FR" altLang="en-US" sz="1600" dirty="0" smtClean="0"/>
              <a:t>ambulatoire </a:t>
            </a:r>
          </a:p>
          <a:p>
            <a:pPr lvl="1"/>
            <a:r>
              <a:rPr lang="fr-FR" altLang="en-US" sz="1600" dirty="0" smtClean="0"/>
              <a:t>Dans l’enceinte de l’hôpital </a:t>
            </a:r>
          </a:p>
          <a:p>
            <a:pPr lvl="1"/>
            <a:r>
              <a:rPr lang="fr-FR" altLang="en-US" sz="1600" dirty="0" smtClean="0"/>
              <a:t>A</a:t>
            </a:r>
            <a:r>
              <a:rPr lang="fr-FR" altLang="en-US" sz="1600" b="0" dirty="0" smtClean="0">
                <a:solidFill>
                  <a:schemeClr val="tx1"/>
                </a:solidFill>
              </a:rPr>
              <a:t>vec l’aide d’un infirmier </a:t>
            </a:r>
            <a:r>
              <a:rPr lang="fr-FR" altLang="en-US" sz="1600" dirty="0" smtClean="0"/>
              <a:t>formé ou d’un bénévole (</a:t>
            </a:r>
            <a:r>
              <a:rPr lang="fr-FR" altLang="en-US" sz="1600" b="0" dirty="0" smtClean="0">
                <a:solidFill>
                  <a:schemeClr val="tx1"/>
                </a:solidFill>
              </a:rPr>
              <a:t>30%)  </a:t>
            </a:r>
            <a:endParaRPr lang="fr-FR" altLang="en-US" sz="1600" b="0" dirty="0" smtClean="0">
              <a:solidFill>
                <a:schemeClr val="tx1"/>
              </a:solidFill>
            </a:endParaRPr>
          </a:p>
          <a:p>
            <a:pPr lvl="1"/>
            <a:endParaRPr lang="fr-FR" altLang="en-US" sz="1600" dirty="0" smtClean="0"/>
          </a:p>
          <a:p>
            <a:r>
              <a:rPr lang="fr-FR" sz="1800" b="1" dirty="0" smtClean="0"/>
              <a:t>En </a:t>
            </a:r>
            <a:r>
              <a:rPr lang="fr-FR" sz="1800" b="1" dirty="0"/>
              <a:t>France* </a:t>
            </a:r>
            <a:r>
              <a:rPr lang="fr-FR" sz="1800" b="1" dirty="0" smtClean="0"/>
              <a:t>: seulement 215 </a:t>
            </a:r>
            <a:r>
              <a:rPr lang="fr-FR" sz="1800" b="1" dirty="0"/>
              <a:t>déclarations </a:t>
            </a:r>
            <a:r>
              <a:rPr lang="fr-FR" sz="1800" b="1" dirty="0" smtClean="0"/>
              <a:t>faites </a:t>
            </a:r>
            <a:r>
              <a:rPr lang="fr-FR" sz="1800" dirty="0" smtClean="0"/>
              <a:t>par </a:t>
            </a:r>
          </a:p>
          <a:p>
            <a:pPr marL="0" indent="0">
              <a:buNone/>
            </a:pPr>
            <a:r>
              <a:rPr lang="fr-FR" sz="1800" dirty="0" smtClean="0"/>
              <a:t>	les </a:t>
            </a:r>
            <a:r>
              <a:rPr lang="fr-FR" sz="1800" dirty="0" smtClean="0"/>
              <a:t>patients en </a:t>
            </a:r>
            <a:r>
              <a:rPr lang="fr-FR" sz="1800" dirty="0"/>
              <a:t>4 ans </a:t>
            </a:r>
            <a:r>
              <a:rPr lang="fr-FR" sz="1800" dirty="0" smtClean="0"/>
              <a:t>(entre 2012 et 2015) concernant </a:t>
            </a:r>
          </a:p>
          <a:p>
            <a:pPr marL="0" indent="0">
              <a:buNone/>
            </a:pPr>
            <a:r>
              <a:rPr lang="fr-FR" sz="1800" dirty="0" smtClean="0"/>
              <a:t>	les </a:t>
            </a:r>
            <a:r>
              <a:rPr lang="fr-FR" sz="1800" dirty="0"/>
              <a:t>traitements du </a:t>
            </a:r>
            <a:r>
              <a:rPr lang="fr-FR" sz="1800" dirty="0" err="1" smtClean="0"/>
              <a:t>cance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altLang="en-US" sz="1800" b="1" dirty="0" smtClean="0"/>
              <a:t>Impact important  (65%) </a:t>
            </a:r>
            <a:r>
              <a:rPr lang="fr-FR" altLang="en-US" sz="1800" b="1" dirty="0" smtClean="0"/>
              <a:t>	sur </a:t>
            </a:r>
            <a:r>
              <a:rPr lang="fr-FR" altLang="en-US" sz="1800" b="1" dirty="0" smtClean="0"/>
              <a:t>la </a:t>
            </a:r>
            <a:r>
              <a:rPr lang="fr-FR" altLang="en-US" sz="1800" b="1" dirty="0"/>
              <a:t>vie </a:t>
            </a:r>
            <a:r>
              <a:rPr lang="fr-FR" altLang="en-US" sz="1800" b="1" dirty="0" smtClean="0"/>
              <a:t>quotidienne des patients </a:t>
            </a:r>
            <a:r>
              <a:rPr lang="fr-FR" altLang="en-US" sz="1800" dirty="0"/>
              <a:t>(arrêt de </a:t>
            </a:r>
            <a:r>
              <a:rPr lang="fr-FR" altLang="en-US" sz="1800" dirty="0" smtClean="0"/>
              <a:t>	travail</a:t>
            </a:r>
            <a:r>
              <a:rPr lang="fr-FR" altLang="en-US" sz="1800" dirty="0"/>
              <a:t>, </a:t>
            </a:r>
            <a:r>
              <a:rPr lang="fr-FR" altLang="en-US" sz="1800" dirty="0"/>
              <a:t> </a:t>
            </a:r>
            <a:r>
              <a:rPr lang="fr-FR" altLang="en-US" sz="1800" dirty="0" smtClean="0"/>
              <a:t>impossibilité </a:t>
            </a:r>
            <a:r>
              <a:rPr lang="fr-FR" altLang="en-US" sz="1800" dirty="0"/>
              <a:t>de sortir de chez soi, </a:t>
            </a:r>
            <a:r>
              <a:rPr lang="fr-FR" altLang="en-US" sz="1800" dirty="0" smtClean="0"/>
              <a:t>… voire un </a:t>
            </a:r>
            <a:endParaRPr lang="fr-FR" altLang="en-US" sz="1800" dirty="0" smtClean="0"/>
          </a:p>
          <a:p>
            <a:pPr marL="0" indent="0">
              <a:buNone/>
            </a:pPr>
            <a:r>
              <a:rPr lang="fr-FR" altLang="en-US" sz="1800" dirty="0" smtClean="0"/>
              <a:t>	isolement </a:t>
            </a:r>
            <a:r>
              <a:rPr lang="fr-FR" altLang="en-US" sz="1800" dirty="0"/>
              <a:t> </a:t>
            </a:r>
            <a:r>
              <a:rPr lang="fr-FR" altLang="en-US" sz="1800" dirty="0" smtClean="0"/>
              <a:t>pour </a:t>
            </a:r>
            <a:r>
              <a:rPr lang="fr-FR" altLang="en-US" sz="1800" dirty="0" smtClean="0"/>
              <a:t>25% des patients)</a:t>
            </a:r>
            <a:endParaRPr lang="fr-FR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59" y="2656573"/>
            <a:ext cx="2344140" cy="248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40480" y="4681836"/>
            <a:ext cx="289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*Données issues de la Base  Nationale </a:t>
            </a:r>
            <a:r>
              <a:rPr lang="fr-FR" sz="1200" i="1" dirty="0"/>
              <a:t>de </a:t>
            </a:r>
            <a:endParaRPr lang="fr-FR" sz="1200" i="1" dirty="0" smtClean="0"/>
          </a:p>
          <a:p>
            <a:r>
              <a:rPr lang="fr-FR" sz="1200" i="1" dirty="0" smtClean="0"/>
              <a:t>Pharmacovigilance, ANSM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7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4" y="0"/>
            <a:ext cx="3914436" cy="440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32473" y="4604262"/>
            <a:ext cx="574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Evolution du nombre de déclarations d’EI faites à l’IPC  </a:t>
            </a:r>
            <a:endParaRPr lang="en-US" b="1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946510" y="50542"/>
            <a:ext cx="4610194" cy="857250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>
                <a:solidFill>
                  <a:srgbClr val="00B0F0"/>
                </a:solidFill>
              </a:rPr>
              <a:t>Résultats « collatéraux  »</a:t>
            </a:r>
            <a:endParaRPr lang="en-GB" altLang="en-US" sz="2800" i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43" y="2015769"/>
            <a:ext cx="5476775" cy="24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6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6527</TotalTime>
  <Words>712</Words>
  <Application>Microsoft Office PowerPoint</Application>
  <PresentationFormat>Affichage à l'écran (16:9)</PresentationFormat>
  <Paragraphs>118</Paragraphs>
  <Slides>11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Diapos intérieures</vt:lpstr>
      <vt:lpstr>Conception personnalisée</vt:lpstr>
      <vt:lpstr>1_Diapos intérieures</vt:lpstr>
      <vt:lpstr>1_Conception personnalisée</vt:lpstr>
      <vt:lpstr>Le patient  acteur de sa propre surveillance: identification et signalement des effets secondaires de la chimiothérapie:  de la théorie à la pratique ... </vt:lpstr>
      <vt:lpstr>Identification et signalement  des effets secondaires </vt:lpstr>
      <vt:lpstr>Présentation PowerPoint</vt:lpstr>
      <vt:lpstr>Présentation PowerPoint</vt:lpstr>
      <vt:lpstr>Au niveau national…</vt:lpstr>
      <vt:lpstr>Pourquoi les effets secondaires des traitements ne sont pas déclarés ?</vt:lpstr>
      <vt:lpstr>L’ auto-surveillance par les patients : pourquoi ?</vt:lpstr>
      <vt:lpstr>Et ça fonctionne bien…</vt:lpstr>
      <vt:lpstr>Résultats « collatéraux  »</vt:lpstr>
      <vt:lpstr>“Main Takeout messages” and Conclusions</vt:lpstr>
      <vt:lpstr>Merci de votre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Gélabert</dc:creator>
  <cp:lastModifiedBy>DURAN Segolene</cp:lastModifiedBy>
  <cp:revision>444</cp:revision>
  <cp:lastPrinted>2016-09-07T12:25:35Z</cp:lastPrinted>
  <dcterms:created xsi:type="dcterms:W3CDTF">2012-11-07T14:13:39Z</dcterms:created>
  <dcterms:modified xsi:type="dcterms:W3CDTF">2017-06-23T14:48:15Z</dcterms:modified>
</cp:coreProperties>
</file>