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9" r:id="rId2"/>
    <p:sldId id="260" r:id="rId3"/>
    <p:sldId id="273" r:id="rId4"/>
    <p:sldId id="262" r:id="rId5"/>
    <p:sldId id="275" r:id="rId6"/>
    <p:sldId id="276" r:id="rId7"/>
    <p:sldId id="274" r:id="rId8"/>
    <p:sldId id="270" r:id="rId9"/>
    <p:sldId id="277" r:id="rId10"/>
    <p:sldId id="264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/>
    <p:restoredTop sz="94669"/>
  </p:normalViewPr>
  <p:slideViewPr>
    <p:cSldViewPr snapToGrid="0" snapToObjects="1">
      <p:cViewPr varScale="1">
        <p:scale>
          <a:sx n="77" d="100"/>
          <a:sy n="77" d="100"/>
        </p:scale>
        <p:origin x="216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C85B7-726F-C94D-9358-C96C98F3C1C1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70C06-F83D-834C-9162-F90590A01A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2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06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00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90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40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67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8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90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35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07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89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800F4-8BC5-FE4F-BC36-8892D6228EFE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2D66-10DA-9D4F-BCAD-61A87E30B2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23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paolicalmettes.fr/" TargetMode="External"/><Relationship Id="rId4" Type="http://schemas.openxmlformats.org/officeDocument/2006/relationships/image" Target="../media/image2.png"/><Relationship Id="rId5" Type="http://schemas.openxmlformats.org/officeDocument/2006/relationships/hyperlink" Target="file:///upload.wikimedia.org/wikipedia/fr/d/de/Logo_CRCM.jpg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://www.google.fr/url?url=http://www.unicancer.fr/&amp;rct=j&amp;frm=1&amp;q=&amp;esrc=s&amp;sa=U&amp;ei=eRYtVeaxLPLe7AbFiIGIDQ&amp;ved=0CBYQ9QEwAA&amp;usg=AFQjCNE_JWLIiNZf-zOGpr4xFNamNqv-Xg" TargetMode="Externa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file:///upload.wikimedia.org/wikipedia/fr/d/de/Logo_CRCM.jpg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://www.google.fr/url?url=http://www.unicancer.fr/&amp;rct=j&amp;frm=1&amp;q=&amp;esrc=s&amp;sa=U&amp;ei=eRYtVeaxLPLe7AbFiIGIDQ&amp;ved=0CBYQ9QEwAA&amp;usg=AFQjCNE_JWLIiNZf-zOGpr4xFNamNqv-Xg" TargetMode="Externa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stitutpaolicalmettes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2425" y="1718066"/>
            <a:ext cx="10476321" cy="1536570"/>
          </a:xfrm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/>
              <a:t/>
            </a:r>
            <a:br>
              <a:rPr lang="fr-FR" sz="3100" b="1" dirty="0"/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/>
              <a:t/>
            </a:r>
            <a:br>
              <a:rPr lang="fr-FR" sz="3100" b="1" dirty="0"/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/>
              <a:t/>
            </a:r>
            <a:br>
              <a:rPr lang="fr-FR" sz="3100" b="1" dirty="0"/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/>
              <a:t/>
            </a:r>
            <a:br>
              <a:rPr lang="fr-FR" sz="3100" b="1" dirty="0"/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/>
              <a:t> </a:t>
            </a:r>
            <a:br>
              <a:rPr lang="fr-FR" sz="3100" b="1" dirty="0" smtClean="0"/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/>
              <a:t/>
            </a:r>
            <a:br>
              <a:rPr lang="fr-FR" sz="3100" b="1" dirty="0"/>
            </a:br>
            <a:r>
              <a:rPr lang="fr-FR" sz="3100" b="1" dirty="0"/>
              <a:t/>
            </a:r>
            <a:br>
              <a:rPr lang="fr-FR" sz="3100" b="1" dirty="0"/>
            </a:b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2424" y="3617751"/>
            <a:ext cx="10476322" cy="244827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fr-FR" sz="1800" dirty="0">
                <a:solidFill>
                  <a:schemeClr val="tx1"/>
                </a:solidFill>
              </a:rPr>
              <a:t>Marie </a:t>
            </a:r>
            <a:r>
              <a:rPr lang="fr-FR" sz="1800" dirty="0" err="1">
                <a:solidFill>
                  <a:schemeClr val="tx1"/>
                </a:solidFill>
              </a:rPr>
              <a:t>Bannier</a:t>
            </a:r>
            <a:r>
              <a:rPr lang="fr-FR" sz="1800" dirty="0">
                <a:solidFill>
                  <a:schemeClr val="tx1"/>
                </a:solidFill>
              </a:rPr>
              <a:t> , Département de Chirurgie, Institut Paoli </a:t>
            </a:r>
            <a:r>
              <a:rPr lang="fr-FR" sz="1800" dirty="0" err="1">
                <a:solidFill>
                  <a:schemeClr val="tx1"/>
                </a:solidFill>
              </a:rPr>
              <a:t>Calmettes</a:t>
            </a:r>
            <a:r>
              <a:rPr lang="fr-FR" sz="1800" dirty="0">
                <a:solidFill>
                  <a:schemeClr val="tx1"/>
                </a:solidFill>
              </a:rPr>
              <a:t> , </a:t>
            </a:r>
            <a:r>
              <a:rPr lang="fr-FR" sz="1800" dirty="0" smtClean="0">
                <a:solidFill>
                  <a:schemeClr val="tx1"/>
                </a:solidFill>
              </a:rPr>
              <a:t>Marseille</a:t>
            </a:r>
            <a:endParaRPr lang="fr-FR" sz="1800" dirty="0">
              <a:solidFill>
                <a:schemeClr val="tx1"/>
              </a:solidFill>
            </a:endParaRPr>
          </a:p>
          <a:p>
            <a:pPr lvl="0" algn="l"/>
            <a:endParaRPr lang="fr-FR" sz="1400" u="sng" dirty="0" smtClean="0">
              <a:solidFill>
                <a:prstClr val="black"/>
              </a:solidFill>
            </a:endParaRPr>
          </a:p>
          <a:p>
            <a:pPr lvl="0" algn="l"/>
            <a:r>
              <a:rPr lang="fr-FR" sz="1400" dirty="0" smtClean="0">
                <a:solidFill>
                  <a:prstClr val="black"/>
                </a:solidFill>
              </a:rPr>
              <a:t>	</a:t>
            </a:r>
            <a:r>
              <a:rPr lang="fr-FR" sz="1400" u="sng" dirty="0" smtClean="0">
                <a:solidFill>
                  <a:prstClr val="black"/>
                </a:solidFill>
              </a:rPr>
              <a:t>Conflit </a:t>
            </a:r>
            <a:r>
              <a:rPr lang="fr-FR" sz="1400" u="sng" dirty="0">
                <a:solidFill>
                  <a:prstClr val="black"/>
                </a:solidFill>
              </a:rPr>
              <a:t>d’intérêt</a:t>
            </a:r>
            <a:r>
              <a:rPr lang="fr-FR" sz="1400" dirty="0">
                <a:solidFill>
                  <a:prstClr val="black"/>
                </a:solidFill>
              </a:rPr>
              <a:t>: </a:t>
            </a:r>
            <a:r>
              <a:rPr lang="fr-FR" sz="1400" dirty="0" smtClean="0">
                <a:solidFill>
                  <a:prstClr val="black"/>
                </a:solidFill>
              </a:rPr>
              <a:t>aucun</a:t>
            </a:r>
          </a:p>
          <a:p>
            <a:pPr lvl="0" algn="l"/>
            <a:r>
              <a:rPr lang="fr-FR" sz="1400" dirty="0" smtClean="0">
                <a:solidFill>
                  <a:prstClr val="black"/>
                </a:solidFill>
              </a:rPr>
              <a:t>	</a:t>
            </a:r>
            <a:r>
              <a:rPr lang="fr-FR" sz="1400" u="sng" dirty="0" smtClean="0">
                <a:solidFill>
                  <a:prstClr val="black"/>
                </a:solidFill>
              </a:rPr>
              <a:t>Liens </a:t>
            </a:r>
            <a:r>
              <a:rPr lang="fr-FR" sz="1400" u="sng" dirty="0">
                <a:solidFill>
                  <a:prstClr val="black"/>
                </a:solidFill>
              </a:rPr>
              <a:t>d’intérêt</a:t>
            </a:r>
            <a:r>
              <a:rPr lang="fr-FR" sz="1400" dirty="0">
                <a:solidFill>
                  <a:prstClr val="black"/>
                </a:solidFill>
              </a:rPr>
              <a:t>:</a:t>
            </a:r>
          </a:p>
          <a:p>
            <a:pPr marL="1657350" lvl="3" indent="-285750" algn="l">
              <a:buFont typeface="Arial" panose="020B0604020202020204" pitchFamily="34" charset="0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Pérouse</a:t>
            </a:r>
          </a:p>
          <a:p>
            <a:pPr marL="1657350" lvl="3" indent="-285750" algn="l">
              <a:buFont typeface="Arial" panose="020B0604020202020204" pitchFamily="34" charset="0"/>
              <a:buChar char="–"/>
            </a:pPr>
            <a:r>
              <a:rPr lang="fr-FR" sz="1400" dirty="0" smtClean="0">
                <a:solidFill>
                  <a:prstClr val="black"/>
                </a:solidFill>
              </a:rPr>
              <a:t>Mentor</a:t>
            </a:r>
            <a:endParaRPr lang="fr-FR" sz="1400" dirty="0">
              <a:solidFill>
                <a:prstClr val="black"/>
              </a:solidFill>
            </a:endParaRPr>
          </a:p>
          <a:p>
            <a:pPr marL="1657350" lvl="3" indent="-285750" algn="l">
              <a:buFont typeface="Arial" panose="020B0604020202020204" pitchFamily="34" charset="0"/>
              <a:buChar char="–"/>
            </a:pPr>
            <a:r>
              <a:rPr lang="fr-FR" sz="1400" dirty="0" err="1">
                <a:solidFill>
                  <a:prstClr val="black"/>
                </a:solidFill>
              </a:rPr>
              <a:t>Ethicon</a:t>
            </a:r>
            <a:endParaRPr lang="fr-FR" sz="1400" dirty="0">
              <a:solidFill>
                <a:prstClr val="black"/>
              </a:solidFill>
            </a:endParaRPr>
          </a:p>
          <a:p>
            <a:pPr marL="1657350" lvl="3" indent="-285750" algn="l">
              <a:buFont typeface="Arial" panose="020B0604020202020204" pitchFamily="34" charset="0"/>
              <a:buChar char="–"/>
            </a:pPr>
            <a:r>
              <a:rPr lang="fr-FR" sz="1400" dirty="0" err="1">
                <a:solidFill>
                  <a:prstClr val="black"/>
                </a:solidFill>
              </a:rPr>
              <a:t>Allergan</a:t>
            </a:r>
            <a:endParaRPr lang="fr-FR" sz="1400" dirty="0">
              <a:solidFill>
                <a:prstClr val="black"/>
              </a:solidFill>
            </a:endParaRPr>
          </a:p>
          <a:p>
            <a:pPr marL="1657350" lvl="3" indent="-285750" algn="l">
              <a:buFont typeface="Arial" panose="020B0604020202020204" pitchFamily="34" charset="0"/>
              <a:buChar char="–"/>
            </a:pPr>
            <a:r>
              <a:rPr lang="fr-FR" sz="1400" dirty="0" err="1">
                <a:solidFill>
                  <a:prstClr val="black"/>
                </a:solidFill>
              </a:rPr>
              <a:t>Medtronic</a:t>
            </a:r>
            <a:endParaRPr lang="fr-FR" sz="1400" dirty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02177" y="1731142"/>
            <a:ext cx="833329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1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« Le patient acteur de sa propre surveillance : identification et signalement des effets secondaires de la chirurgie mammaire » </a:t>
            </a:r>
            <a:endParaRPr lang="fr-FR" b="1" dirty="0"/>
          </a:p>
        </p:txBody>
      </p:sp>
      <p:pic>
        <p:nvPicPr>
          <p:cNvPr id="5" name="Picture 2" descr="C:\Users\DURANS\AppData\Local\Microsoft\Windows\Temporary Internet Files\Content.Outlook\H83J042X\LOGO DEBAT PUBLIC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9" y="72350"/>
            <a:ext cx="4344173" cy="15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stitut Paoli-Calmett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" y="6265539"/>
            <a:ext cx="1374507" cy="5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chier:Logo CRCM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40" y="6236742"/>
            <a:ext cx="968038" cy="6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2.gstatic.com/images?q=tbn:ANd9GcSCjGEjlwyzkUGg8O3jXrVHk-PNBth-6iF8TxfpV8Tb6iXVJfkfODx8NQ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40" y="6271038"/>
            <a:ext cx="586962" cy="5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6925" y="603461"/>
            <a:ext cx="6101298" cy="180610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2600" dirty="0"/>
              <a:t>Prothèse mammaire en </a:t>
            </a:r>
            <a:r>
              <a:rPr lang="fr-FR" sz="2600" dirty="0" smtClean="0"/>
              <a:t>silicone</a:t>
            </a:r>
            <a:endParaRPr lang="fr-FR" sz="2400" dirty="0"/>
          </a:p>
          <a:p>
            <a:pPr lvl="1"/>
            <a:r>
              <a:rPr lang="fr-FR" sz="2200" dirty="0"/>
              <a:t>Fréquente (150 patientes par an à l’IPC</a:t>
            </a:r>
            <a:r>
              <a:rPr lang="fr-FR" sz="2200" dirty="0" smtClean="0"/>
              <a:t>)</a:t>
            </a:r>
            <a:endParaRPr lang="fr-FR" sz="2200" dirty="0"/>
          </a:p>
          <a:p>
            <a:pPr lvl="1"/>
            <a:r>
              <a:rPr lang="fr-FR" sz="2200" dirty="0"/>
              <a:t>A </a:t>
            </a:r>
            <a:r>
              <a:rPr lang="fr-FR" sz="2200" dirty="0" smtClean="0"/>
              <a:t>RISQUE</a:t>
            </a:r>
            <a:endParaRPr lang="fr-FR" sz="2000" dirty="0"/>
          </a:p>
          <a:p>
            <a:r>
              <a:rPr lang="fr-FR" sz="2600" dirty="0"/>
              <a:t>Surveillance </a:t>
            </a:r>
            <a:r>
              <a:rPr lang="fr-FR" sz="2600" dirty="0" smtClean="0"/>
              <a:t>rapprochée: matériovigilance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12" y="603461"/>
            <a:ext cx="2248912" cy="171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6" y="1907124"/>
            <a:ext cx="113823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5" y="2725104"/>
            <a:ext cx="6101298" cy="383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615692" y="3842292"/>
            <a:ext cx="2078081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595814" y="2827170"/>
            <a:ext cx="155695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7043351" y="4274340"/>
            <a:ext cx="4670854" cy="102670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Pourtant</a:t>
            </a:r>
            <a:r>
              <a:rPr lang="mr-IN" dirty="0" smtClean="0">
                <a:solidFill>
                  <a:schemeClr val="bg1"/>
                </a:solidFill>
              </a:rPr>
              <a:t>…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Affaire PIP et lymphome AGC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340768"/>
            <a:ext cx="52006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7580201" y="2994663"/>
            <a:ext cx="504056" cy="1224136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4735885" y="4263929"/>
            <a:ext cx="432048" cy="216024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735885" y="3159671"/>
            <a:ext cx="1152128" cy="6480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4735885" y="6019000"/>
            <a:ext cx="1368152" cy="30673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583833" y="1536014"/>
            <a:ext cx="4184501" cy="1224136"/>
          </a:xfrm>
          <a:prstGeom prst="round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38816" y="1916833"/>
            <a:ext cx="1968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DYSFONCTIONNEMENTS</a:t>
            </a:r>
          </a:p>
        </p:txBody>
      </p:sp>
      <p:sp>
        <p:nvSpPr>
          <p:cNvPr id="10" name="Accolade ouvrante 9"/>
          <p:cNvSpPr/>
          <p:nvPr/>
        </p:nvSpPr>
        <p:spPr>
          <a:xfrm>
            <a:off x="4267833" y="1626511"/>
            <a:ext cx="216024" cy="1008112"/>
          </a:xfrm>
          <a:prstGeom prst="leftBrac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323825" y="4479954"/>
            <a:ext cx="1753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EFFETS SECONDAIRES</a:t>
            </a:r>
          </a:p>
        </p:txBody>
      </p:sp>
      <p:sp>
        <p:nvSpPr>
          <p:cNvPr id="12" name="Accolade ouvrante 11"/>
          <p:cNvSpPr/>
          <p:nvPr/>
        </p:nvSpPr>
        <p:spPr>
          <a:xfrm>
            <a:off x="4267833" y="2994664"/>
            <a:ext cx="216024" cy="3280055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08919" y="348212"/>
            <a:ext cx="10935730" cy="600202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A partir de 2015</a:t>
            </a:r>
            <a:r>
              <a:rPr lang="fr-FR" sz="2400" dirty="0">
                <a:solidFill>
                  <a:prstClr val="black"/>
                </a:solidFill>
              </a:rPr>
              <a:t>, recueil </a:t>
            </a:r>
            <a:r>
              <a:rPr lang="fr-FR" sz="2400" b="1" dirty="0" smtClean="0">
                <a:solidFill>
                  <a:prstClr val="black"/>
                </a:solidFill>
              </a:rPr>
              <a:t>prospectif</a:t>
            </a:r>
            <a:r>
              <a:rPr lang="fr-FR" sz="2400" dirty="0" smtClean="0">
                <a:solidFill>
                  <a:prstClr val="black"/>
                </a:solidFill>
              </a:rPr>
              <a:t>, sur </a:t>
            </a:r>
            <a:r>
              <a:rPr lang="fr-FR" sz="2400" dirty="0">
                <a:solidFill>
                  <a:prstClr val="black"/>
                </a:solidFill>
              </a:rPr>
              <a:t>un nouveau formulaire </a:t>
            </a:r>
            <a:r>
              <a:rPr lang="fr-FR" sz="2400" dirty="0" smtClean="0">
                <a:solidFill>
                  <a:prstClr val="black"/>
                </a:solidFill>
              </a:rPr>
              <a:t>fourni </a:t>
            </a:r>
            <a:r>
              <a:rPr lang="fr-FR" sz="2400" dirty="0">
                <a:solidFill>
                  <a:prstClr val="black"/>
                </a:solidFill>
              </a:rPr>
              <a:t>par l’ANSM </a:t>
            </a:r>
          </a:p>
          <a:p>
            <a:pPr lvl="1"/>
            <a:endParaRPr lang="fr-FR" sz="2400" dirty="0"/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739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56"/>
            <a:ext cx="5400600" cy="3312368"/>
          </a:xfrm>
          <a:prstGeom prst="rect">
            <a:avLst/>
          </a:prstGeom>
          <a:noFill/>
        </p:spPr>
      </p:pic>
      <p:sp>
        <p:nvSpPr>
          <p:cNvPr id="5" name="Flèche droite 4"/>
          <p:cNvSpPr/>
          <p:nvPr/>
        </p:nvSpPr>
        <p:spPr>
          <a:xfrm rot="3963860">
            <a:off x="2960289" y="2002674"/>
            <a:ext cx="1007246" cy="59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4066220">
            <a:off x="1835219" y="2188908"/>
            <a:ext cx="67170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38474" y="793758"/>
            <a:ext cx="124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Etude pilote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42986" y="1283463"/>
            <a:ext cx="104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Affaire PIP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627" y="126831"/>
            <a:ext cx="4532145" cy="44814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0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Augmentation du </a:t>
            </a:r>
            <a:r>
              <a:rPr lang="fr-FR" sz="2000" b="1" dirty="0" smtClean="0">
                <a:latin typeface="+mj-lt"/>
                <a:ea typeface="Calibri"/>
                <a:cs typeface="Times New Roman"/>
              </a:rPr>
              <a:t>NOMBRE</a:t>
            </a:r>
            <a:endParaRPr lang="fr-FR" sz="2000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78" y="3578797"/>
            <a:ext cx="3212133" cy="314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91" y="4447571"/>
            <a:ext cx="32797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llipse 13"/>
          <p:cNvSpPr/>
          <p:nvPr/>
        </p:nvSpPr>
        <p:spPr>
          <a:xfrm>
            <a:off x="5603985" y="3947887"/>
            <a:ext cx="648072" cy="236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Flèche droite 5"/>
          <p:cNvSpPr/>
          <p:nvPr/>
        </p:nvSpPr>
        <p:spPr>
          <a:xfrm rot="1669301">
            <a:off x="6315188" y="4316818"/>
            <a:ext cx="800493" cy="133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7178811" y="3676321"/>
            <a:ext cx="3983750" cy="534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24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Et de la </a:t>
            </a:r>
            <a:r>
              <a:rPr lang="fr-FR" sz="2400" b="1" dirty="0" smtClean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TYPOLOGIE</a:t>
            </a:r>
            <a:r>
              <a:rPr lang="fr-FR" sz="2400" dirty="0">
                <a:solidFill>
                  <a:prstClr val="black"/>
                </a:solidFill>
                <a:ea typeface="Calibri"/>
                <a:cs typeface="Times New Roman"/>
              </a:rPr>
              <a:t> de signalement</a:t>
            </a:r>
            <a:r>
              <a:rPr lang="mr-IN" sz="2400" dirty="0" smtClean="0">
                <a:solidFill>
                  <a:prstClr val="black"/>
                </a:solidFill>
                <a:ea typeface="Calibri"/>
                <a:cs typeface="Times New Roman"/>
              </a:rPr>
              <a:t>…</a:t>
            </a:r>
            <a:endParaRPr lang="fr-FR" sz="2400" b="1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4893972" y="4211098"/>
            <a:ext cx="648072" cy="236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13554" y="1140887"/>
            <a:ext cx="5203547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Quand on les cherche, on les trouve! </a:t>
            </a:r>
            <a:endParaRPr lang="fr-FR" sz="1600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1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7968" y="404664"/>
            <a:ext cx="10169610" cy="707444"/>
          </a:xfrm>
          <a:solidFill>
            <a:srgbClr val="00B05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7968" y="1334450"/>
            <a:ext cx="10169610" cy="75343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I</a:t>
            </a:r>
            <a:r>
              <a:rPr lang="fr-FR" sz="2400" dirty="0" smtClean="0"/>
              <a:t>dentification et signalement des effets secondaires en chirurgie mammaire: autant le fait du patient que du médecin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37968" y="5350474"/>
            <a:ext cx="10169610" cy="9514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Sensibilisation</a:t>
            </a:r>
            <a:r>
              <a:rPr lang="fr-FR" sz="2400" dirty="0" smtClean="0"/>
              <a:t> des patientes et des soignants</a:t>
            </a:r>
          </a:p>
          <a:p>
            <a:r>
              <a:rPr lang="fr-FR" sz="2400" b="1" dirty="0" smtClean="0"/>
              <a:t>3è </a:t>
            </a:r>
            <a:r>
              <a:rPr lang="fr-FR" sz="2400" b="1" dirty="0" smtClean="0"/>
              <a:t>acteur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dirty="0" smtClean="0"/>
              <a:t>paramédical?), </a:t>
            </a:r>
            <a:r>
              <a:rPr lang="fr-FR" sz="2400" b="1" dirty="0" smtClean="0"/>
              <a:t>outils numériques</a:t>
            </a:r>
            <a:endParaRPr lang="fr-FR" sz="2400" b="1" dirty="0" smtClean="0"/>
          </a:p>
        </p:txBody>
      </p:sp>
      <p:sp>
        <p:nvSpPr>
          <p:cNvPr id="5" name="Ellipse 4"/>
          <p:cNvSpPr/>
          <p:nvPr/>
        </p:nvSpPr>
        <p:spPr>
          <a:xfrm>
            <a:off x="4164227" y="4528254"/>
            <a:ext cx="3422822" cy="7661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Mais</a:t>
            </a:r>
            <a:r>
              <a:rPr lang="fr-FR" sz="2400" smtClean="0"/>
              <a:t>, nécessité</a:t>
            </a:r>
            <a:r>
              <a:rPr lang="fr-FR" sz="2400" dirty="0" smtClean="0"/>
              <a:t>: </a:t>
            </a:r>
            <a:endParaRPr lang="fr-FR" sz="2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37968" y="2315036"/>
            <a:ext cx="10169610" cy="21571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Aide à la prise de décision et à l’autonomisation des </a:t>
            </a:r>
            <a:r>
              <a:rPr lang="fr-FR" sz="2400" b="1" dirty="0" smtClean="0"/>
              <a:t>patientes</a:t>
            </a:r>
          </a:p>
          <a:p>
            <a:r>
              <a:rPr lang="fr-FR" sz="2400" dirty="0" smtClean="0"/>
              <a:t>Permet au </a:t>
            </a:r>
            <a:r>
              <a:rPr lang="fr-FR" sz="2400" b="1" dirty="0" smtClean="0"/>
              <a:t>médecin</a:t>
            </a:r>
            <a:r>
              <a:rPr lang="fr-FR" sz="2400" dirty="0" smtClean="0"/>
              <a:t> de mieux apprécier la portée de son geste</a:t>
            </a:r>
          </a:p>
          <a:p>
            <a:r>
              <a:rPr lang="fr-FR" sz="2400" dirty="0" smtClean="0"/>
              <a:t>Permet une meilleure </a:t>
            </a:r>
            <a:r>
              <a:rPr lang="fr-FR" sz="2400" b="1" dirty="0" smtClean="0"/>
              <a:t>relation médecin-malade</a:t>
            </a:r>
            <a:r>
              <a:rPr lang="fr-FR" sz="2400" dirty="0"/>
              <a:t> </a:t>
            </a:r>
            <a:r>
              <a:rPr lang="fr-FR" sz="2400" dirty="0" smtClean="0"/>
              <a:t>(adéquation avec le ressenti des patientes)</a:t>
            </a:r>
          </a:p>
          <a:p>
            <a:r>
              <a:rPr lang="fr-FR" sz="2400" b="1" dirty="0" smtClean="0"/>
              <a:t>Veille sanitaire </a:t>
            </a:r>
            <a:r>
              <a:rPr lang="fr-FR" sz="2400" dirty="0" smtClean="0"/>
              <a:t>plus efficace?</a:t>
            </a:r>
            <a:endParaRPr lang="fr-FR" sz="2400" dirty="0"/>
          </a:p>
        </p:txBody>
      </p:sp>
      <p:pic>
        <p:nvPicPr>
          <p:cNvPr id="8" name="Picture 2" descr="Institut Paoli-Calmett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" y="6368063"/>
            <a:ext cx="1136651" cy="48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ichier:Logo CRC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40" y="6340602"/>
            <a:ext cx="800521" cy="4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2.gstatic.com/images?q=tbn:ANd9GcSCjGEjlwyzkUGg8O3jXrVHk-PNBth-6iF8TxfpV8Tb6iXVJfkfODx8N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40" y="6372610"/>
            <a:ext cx="485389" cy="48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7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42558" y="5552869"/>
            <a:ext cx="3096344" cy="5988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>
                <a:solidFill>
                  <a:schemeClr val="bg1"/>
                </a:solidFill>
              </a:rPr>
              <a:t>Neurochirurgien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42558" y="3161483"/>
            <a:ext cx="1159636" cy="4536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Forums</a:t>
            </a:r>
          </a:p>
        </p:txBody>
      </p:sp>
      <p:pic>
        <p:nvPicPr>
          <p:cNvPr id="1026" name="Picture 2" descr="MG_2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5175" y="850049"/>
            <a:ext cx="2514657" cy="18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597469" y="525348"/>
            <a:ext cx="4597753" cy="103076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« Il faut faire une infiltration et voir tel neurochirurgien </a:t>
            </a:r>
            <a:r>
              <a:rPr lang="mr-IN" sz="2400" dirty="0" smtClean="0"/>
              <a:t>…</a:t>
            </a:r>
            <a:r>
              <a:rPr lang="fr-FR" sz="2400" dirty="0" smtClean="0"/>
              <a:t> et lui-seul »</a:t>
            </a:r>
            <a:endParaRPr lang="fr-FR" sz="2400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026420" y="3715187"/>
            <a:ext cx="2170644" cy="14877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Amis</a:t>
            </a:r>
            <a:r>
              <a:rPr lang="fr-FR" sz="2400" smtClean="0">
                <a:solidFill>
                  <a:schemeClr val="bg1"/>
                </a:solidFill>
              </a:rPr>
              <a:t>, famille, </a:t>
            </a:r>
            <a:r>
              <a:rPr lang="fr-FR" sz="2400">
                <a:solidFill>
                  <a:schemeClr val="bg1"/>
                </a:solidFill>
              </a:rPr>
              <a:t>Infirmières de blocs, collègues, kiné, etc</a:t>
            </a:r>
            <a:r>
              <a:rPr lang="fr-FR" sz="2400" smtClean="0">
                <a:solidFill>
                  <a:schemeClr val="bg1"/>
                </a:solidFill>
              </a:rPr>
              <a:t>.</a:t>
            </a: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597469" y="5601816"/>
            <a:ext cx="4729276" cy="58791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/>
              <a:t>« Le baromètre, c’est vous »</a:t>
            </a:r>
          </a:p>
        </p:txBody>
      </p:sp>
      <p:sp>
        <p:nvSpPr>
          <p:cNvPr id="17" name="Ellipse 16"/>
          <p:cNvSpPr/>
          <p:nvPr/>
        </p:nvSpPr>
        <p:spPr>
          <a:xfrm>
            <a:off x="1792629" y="2004327"/>
            <a:ext cx="638226" cy="392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contenu 2"/>
          <p:cNvSpPr txBox="1">
            <a:spLocks/>
          </p:cNvSpPr>
          <p:nvPr/>
        </p:nvSpPr>
        <p:spPr>
          <a:xfrm>
            <a:off x="6597469" y="3489960"/>
            <a:ext cx="4729276" cy="171293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« </a:t>
            </a:r>
            <a:r>
              <a:rPr lang="fr-FR" sz="2400" i="1" dirty="0"/>
              <a:t> L</a:t>
            </a:r>
            <a:r>
              <a:rPr lang="fr-FR" sz="2400" i="1" dirty="0" smtClean="0"/>
              <a:t>’infiltration </a:t>
            </a:r>
            <a:r>
              <a:rPr lang="fr-FR" sz="2400" i="1" dirty="0"/>
              <a:t>c’est douloureux </a:t>
            </a:r>
            <a:r>
              <a:rPr lang="mr-IN" sz="2400" i="1" dirty="0"/>
              <a:t>…</a:t>
            </a:r>
            <a:r>
              <a:rPr lang="fr-FR" sz="2400" i="1" dirty="0"/>
              <a:t> et inefficace</a:t>
            </a:r>
            <a:r>
              <a:rPr lang="fr-FR" sz="2400" dirty="0"/>
              <a:t> »</a:t>
            </a:r>
          </a:p>
          <a:p>
            <a:pPr marL="0" indent="0">
              <a:buNone/>
            </a:pPr>
            <a:r>
              <a:rPr lang="fr-FR" sz="2400" dirty="0"/>
              <a:t>« </a:t>
            </a:r>
            <a:r>
              <a:rPr lang="fr-FR" sz="2400" i="1" dirty="0" smtClean="0"/>
              <a:t>Après </a:t>
            </a:r>
            <a:r>
              <a:rPr lang="fr-FR" sz="2400" i="1" dirty="0"/>
              <a:t>l’opération, mes douleurs ont empiré</a:t>
            </a:r>
            <a:r>
              <a:rPr lang="mr-IN" sz="2400" dirty="0"/>
              <a:t>…</a:t>
            </a:r>
            <a:r>
              <a:rPr lang="fr-FR" sz="2400" dirty="0"/>
              <a:t> »</a:t>
            </a: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3578876" y="1955039"/>
            <a:ext cx="2473570" cy="9974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Radiologue</a:t>
            </a:r>
            <a:endParaRPr lang="fr-FR" dirty="0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6597468" y="1955039"/>
            <a:ext cx="4597754" cy="100811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« Une infiltration? bien sûr! </a:t>
            </a:r>
            <a:r>
              <a:rPr lang="mr-IN" sz="2400" dirty="0" smtClean="0"/>
              <a:t>…</a:t>
            </a:r>
            <a:r>
              <a:rPr lang="fr-FR" sz="2400" dirty="0" smtClean="0"/>
              <a:t> </a:t>
            </a:r>
          </a:p>
          <a:p>
            <a:pPr marL="0" indent="0" algn="ctr">
              <a:buNone/>
            </a:pPr>
            <a:r>
              <a:rPr lang="fr-FR" sz="2400" dirty="0" smtClean="0"/>
              <a:t>Tu es libre demain?  »</a:t>
            </a:r>
            <a:endParaRPr lang="fr-FR" sz="2400" dirty="0"/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3578877" y="535716"/>
            <a:ext cx="2473570" cy="1030763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/>
              <a:t>Rhumatologue</a:t>
            </a:r>
            <a:endParaRPr lang="fr-FR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741" y="3090351"/>
            <a:ext cx="2241050" cy="21529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092" y="3090350"/>
            <a:ext cx="2874332" cy="2152976"/>
          </a:xfrm>
          <a:prstGeom prst="rect">
            <a:avLst/>
          </a:prstGeom>
        </p:spPr>
      </p:pic>
      <p:cxnSp>
        <p:nvCxnSpPr>
          <p:cNvPr id="28" name="Connecteur droit 27"/>
          <p:cNvCxnSpPr/>
          <p:nvPr/>
        </p:nvCxnSpPr>
        <p:spPr>
          <a:xfrm>
            <a:off x="3322320" y="2963150"/>
            <a:ext cx="3275148" cy="24119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3322320" y="2908083"/>
            <a:ext cx="3275148" cy="24670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  <p:bldP spid="16" grpId="0" animBg="1"/>
      <p:bldP spid="17" grpId="0" animBg="1"/>
      <p:bldP spid="24" grpId="0" animBg="1"/>
      <p:bldP spid="21" grpId="0" animBg="1"/>
      <p:bldP spid="22" grpId="0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9962" y="3545961"/>
            <a:ext cx="10515600" cy="64873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Les PRO sont restitués par les </a:t>
            </a:r>
            <a:r>
              <a:rPr lang="fr-FR" sz="2400" b="1" dirty="0" smtClean="0">
                <a:solidFill>
                  <a:schemeClr val="bg1"/>
                </a:solidFill>
              </a:rPr>
              <a:t>réseaux sociaux </a:t>
            </a:r>
            <a:r>
              <a:rPr lang="fr-FR" sz="2400" dirty="0">
                <a:solidFill>
                  <a:schemeClr val="bg1"/>
                </a:solidFill>
              </a:rPr>
              <a:t>(</a:t>
            </a:r>
            <a:r>
              <a:rPr lang="fr-FR" sz="2400" b="1" dirty="0" smtClean="0">
                <a:solidFill>
                  <a:schemeClr val="bg1"/>
                </a:solidFill>
              </a:rPr>
              <a:t>réels ou virtuels)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29962" y="704337"/>
            <a:ext cx="10515600" cy="83013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L’information délivrée par le médecin est </a:t>
            </a:r>
            <a:r>
              <a:rPr lang="fr-FR" sz="2400" b="1" dirty="0" smtClean="0"/>
              <a:t>insuffisante</a:t>
            </a:r>
            <a:r>
              <a:rPr lang="fr-FR" sz="2400" dirty="0" smtClean="0"/>
              <a:t> et complémentaire du </a:t>
            </a:r>
            <a:r>
              <a:rPr lang="fr-FR" sz="2400" b="1" dirty="0" smtClean="0"/>
              <a:t>partage d’informations par les patients </a:t>
            </a:r>
            <a:r>
              <a:rPr lang="fr-FR" sz="2400" dirty="0" smtClean="0"/>
              <a:t>(Patient </a:t>
            </a:r>
            <a:r>
              <a:rPr lang="fr-FR" sz="2400" dirty="0" err="1"/>
              <a:t>R</a:t>
            </a:r>
            <a:r>
              <a:rPr lang="fr-FR" sz="2400" dirty="0" err="1" smtClean="0"/>
              <a:t>eported</a:t>
            </a:r>
            <a:r>
              <a:rPr lang="fr-FR" sz="2400" dirty="0" smtClean="0"/>
              <a:t> </a:t>
            </a:r>
            <a:r>
              <a:rPr lang="fr-FR" sz="2400" dirty="0" err="1" smtClean="0"/>
              <a:t>Outcomes</a:t>
            </a:r>
            <a:r>
              <a:rPr lang="fr-FR" sz="2400" dirty="0" smtClean="0"/>
              <a:t> = </a:t>
            </a:r>
            <a:r>
              <a:rPr lang="fr-FR" sz="2400" b="1" dirty="0" smtClean="0"/>
              <a:t>PRO</a:t>
            </a:r>
            <a:r>
              <a:rPr lang="fr-FR" sz="2400" dirty="0" smtClean="0"/>
              <a:t>)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29962" y="2383989"/>
            <a:ext cx="10515600" cy="556061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Les PRO sont mal répertoriés par le médecin car </a:t>
            </a:r>
            <a:r>
              <a:rPr lang="fr-FR" sz="2400" b="1" dirty="0" smtClean="0"/>
              <a:t>non dits </a:t>
            </a:r>
            <a:r>
              <a:rPr lang="fr-FR" sz="2400" dirty="0" smtClean="0"/>
              <a:t>ou </a:t>
            </a:r>
            <a:r>
              <a:rPr lang="fr-FR" sz="2400" b="1" dirty="0" smtClean="0"/>
              <a:t>non entendus</a:t>
            </a:r>
            <a:endParaRPr lang="fr-FR" sz="2400" b="1" i="1" u="sng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29962" y="4800603"/>
            <a:ext cx="10515600" cy="63637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L’auto-surveillance fait passer d’une attitude passive à </a:t>
            </a:r>
            <a:r>
              <a:rPr lang="fr-FR" sz="2400" b="1" dirty="0" smtClean="0">
                <a:solidFill>
                  <a:schemeClr val="bg1"/>
                </a:solidFill>
              </a:rPr>
              <a:t>(pro)active</a:t>
            </a:r>
            <a:r>
              <a:rPr lang="fr-FR" sz="2400" dirty="0" smtClean="0">
                <a:solidFill>
                  <a:schemeClr val="bg1"/>
                </a:solidFill>
              </a:rPr>
              <a:t> : anxiolytique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465" y="1620105"/>
            <a:ext cx="3412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u="sng" dirty="0" smtClean="0"/>
              <a:t>Di Maio JCO 2015, </a:t>
            </a:r>
            <a:r>
              <a:rPr lang="fr-FR" i="1" u="sng" dirty="0" err="1" smtClean="0"/>
              <a:t>Basch</a:t>
            </a:r>
            <a:r>
              <a:rPr lang="fr-FR" i="1" u="sng" dirty="0" smtClean="0"/>
              <a:t> JCO 2012</a:t>
            </a:r>
          </a:p>
        </p:txBody>
      </p:sp>
    </p:spTree>
    <p:extLst>
      <p:ext uri="{BB962C8B-B14F-4D97-AF65-F5344CB8AC3E}">
        <p14:creationId xmlns:p14="http://schemas.microsoft.com/office/powerpoint/2010/main" val="4609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643251"/>
            <a:ext cx="10515600" cy="697556"/>
          </a:xfrm>
          <a:solidFill>
            <a:srgbClr val="00B05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latin typeface="+mn-lt"/>
              </a:rPr>
              <a:t>Bénéfices </a:t>
            </a:r>
            <a:r>
              <a:rPr lang="fr-FR" sz="3200" b="1" smtClean="0">
                <a:latin typeface="+mn-lt"/>
              </a:rPr>
              <a:t>attendus </a:t>
            </a:r>
            <a:r>
              <a:rPr lang="fr-FR" sz="3200" b="1" dirty="0" err="1">
                <a:latin typeface="+mn-lt"/>
              </a:rPr>
              <a:t>d</a:t>
            </a:r>
            <a:r>
              <a:rPr lang="fr-FR" sz="3200" b="1" smtClean="0">
                <a:latin typeface="+mn-lt"/>
              </a:rPr>
              <a:t>u </a:t>
            </a:r>
            <a:r>
              <a:rPr lang="fr-FR" sz="3200" b="1" dirty="0" smtClean="0">
                <a:latin typeface="+mn-lt"/>
              </a:rPr>
              <a:t>recueil des PRO</a:t>
            </a:r>
            <a:endParaRPr lang="fr-FR" sz="32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93924" y="2343691"/>
            <a:ext cx="3978876" cy="1392581"/>
          </a:xfrm>
          <a:solidFill>
            <a:srgbClr val="0070C0"/>
          </a:solidFill>
          <a:ln w="38100">
            <a:noFill/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b="1" u="sng" dirty="0">
                <a:solidFill>
                  <a:schemeClr val="bg1"/>
                </a:solidFill>
              </a:rPr>
              <a:t>Médecin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P</a:t>
            </a:r>
            <a:r>
              <a:rPr lang="fr-FR" dirty="0" smtClean="0">
                <a:solidFill>
                  <a:schemeClr val="bg1"/>
                </a:solidFill>
              </a:rPr>
              <a:t>ortée </a:t>
            </a:r>
            <a:r>
              <a:rPr lang="fr-FR" dirty="0">
                <a:solidFill>
                  <a:schemeClr val="bg1"/>
                </a:solidFill>
              </a:rPr>
              <a:t>de </a:t>
            </a:r>
            <a:r>
              <a:rPr lang="fr-FR" dirty="0" smtClean="0">
                <a:solidFill>
                  <a:schemeClr val="bg1"/>
                </a:solidFill>
              </a:rPr>
              <a:t>l’acte 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Améliorer ses </a:t>
            </a:r>
            <a:r>
              <a:rPr lang="fr-FR" dirty="0" smtClean="0">
                <a:solidFill>
                  <a:schemeClr val="bg1"/>
                </a:solidFill>
              </a:rPr>
              <a:t>pratiques</a:t>
            </a: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38199" y="2316488"/>
            <a:ext cx="3536092" cy="1419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400" b="1" u="sng" dirty="0"/>
              <a:t>Patient</a:t>
            </a:r>
          </a:p>
          <a:p>
            <a:pPr lvl="1">
              <a:buFont typeface="Arial" charset="0"/>
              <a:buChar char="•"/>
            </a:pPr>
            <a:r>
              <a:rPr lang="fr-FR" sz="2400" dirty="0"/>
              <a:t>Meilleur vécu </a:t>
            </a:r>
          </a:p>
          <a:p>
            <a:pPr lvl="1">
              <a:buFont typeface="Arial" charset="0"/>
              <a:buChar char="•"/>
            </a:pPr>
            <a:r>
              <a:rPr lang="fr-FR" sz="2400" dirty="0" smtClean="0"/>
              <a:t>Gain d’autonomie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199" y="4990078"/>
            <a:ext cx="10282881" cy="7650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400" b="1" u="sng" dirty="0" smtClean="0">
                <a:solidFill>
                  <a:schemeClr val="bg1"/>
                </a:solidFill>
              </a:rPr>
              <a:t>Autorités sanitaires</a:t>
            </a:r>
            <a:r>
              <a:rPr lang="fr-FR" sz="2400" b="1" dirty="0" smtClean="0">
                <a:solidFill>
                  <a:schemeClr val="bg1"/>
                </a:solidFill>
              </a:rPr>
              <a:t>:  </a:t>
            </a:r>
            <a:r>
              <a:rPr lang="fr-FR" sz="2400" dirty="0" smtClean="0">
                <a:solidFill>
                  <a:schemeClr val="bg1"/>
                </a:solidFill>
              </a:rPr>
              <a:t>Détecter plus tôt des dysfonctionnements</a:t>
            </a: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003589" y="2316488"/>
            <a:ext cx="3348681" cy="14197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Meilleure relation médecin-malade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7969" y="2193925"/>
            <a:ext cx="9984258" cy="1325563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Applications en Chirurgie </a:t>
            </a:r>
            <a:r>
              <a:rPr lang="fr-FR" b="1" dirty="0"/>
              <a:t>C</a:t>
            </a:r>
            <a:r>
              <a:rPr lang="fr-FR" b="1" dirty="0" smtClean="0"/>
              <a:t>arcinologique </a:t>
            </a:r>
            <a:r>
              <a:rPr lang="fr-FR" b="1" dirty="0"/>
              <a:t>M</a:t>
            </a:r>
            <a:r>
              <a:rPr lang="fr-FR" b="1" dirty="0" smtClean="0"/>
              <a:t>ammaire et Reconstructrice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889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6293" y="1884649"/>
            <a:ext cx="2890664" cy="72494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+mn-lt"/>
              </a:rPr>
              <a:t>Tumorectomie simple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620" y="3090190"/>
            <a:ext cx="3217181" cy="2006415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7504" y="3150403"/>
            <a:ext cx="2664966" cy="16916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3006" y="1884649"/>
            <a:ext cx="371559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400" dirty="0" err="1"/>
              <a:t>Oncoplastie</a:t>
            </a:r>
            <a:r>
              <a:rPr lang="fr-FR" sz="2400" dirty="0"/>
              <a:t> avec réduction mammaire bilatérale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95360" y="5922198"/>
            <a:ext cx="21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u="sng" dirty="0"/>
              <a:t>Di </a:t>
            </a:r>
            <a:r>
              <a:rPr lang="fr-FR" i="1" u="sng" dirty="0" err="1"/>
              <a:t>Micco</a:t>
            </a:r>
            <a:r>
              <a:rPr lang="fr-FR" i="1" u="sng" dirty="0"/>
              <a:t>, EJSO, 2016</a:t>
            </a:r>
          </a:p>
        </p:txBody>
      </p:sp>
      <p:sp>
        <p:nvSpPr>
          <p:cNvPr id="3" name="Ellipse 2"/>
          <p:cNvSpPr/>
          <p:nvPr/>
        </p:nvSpPr>
        <p:spPr>
          <a:xfrm>
            <a:off x="9585527" y="4000954"/>
            <a:ext cx="288032" cy="28803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rc 4"/>
          <p:cNvSpPr/>
          <p:nvPr/>
        </p:nvSpPr>
        <p:spPr>
          <a:xfrm rot="1129064">
            <a:off x="9523940" y="4257334"/>
            <a:ext cx="219979" cy="911222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c 5"/>
          <p:cNvSpPr/>
          <p:nvPr/>
        </p:nvSpPr>
        <p:spPr>
          <a:xfrm rot="8125815">
            <a:off x="9174633" y="3798997"/>
            <a:ext cx="1200237" cy="875130"/>
          </a:xfrm>
          <a:prstGeom prst="arc">
            <a:avLst>
              <a:gd name="adj1" fmla="val 15882156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5730587" y="2977088"/>
            <a:ext cx="16914" cy="2046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 txBox="1">
            <a:spLocks/>
          </p:cNvSpPr>
          <p:nvPr/>
        </p:nvSpPr>
        <p:spPr>
          <a:xfrm>
            <a:off x="921396" y="580678"/>
            <a:ext cx="10515600" cy="611059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+mn-lt"/>
              </a:rPr>
              <a:t>Intérêt pour les patientes: </a:t>
            </a:r>
            <a:r>
              <a:rPr lang="fr-FR" sz="3200" dirty="0">
                <a:latin typeface="+mn-lt"/>
              </a:rPr>
              <a:t>P</a:t>
            </a:r>
            <a:r>
              <a:rPr lang="fr-FR" sz="3200" dirty="0" smtClean="0">
                <a:latin typeface="+mn-lt"/>
              </a:rPr>
              <a:t>rise de décision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8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17" y="967217"/>
            <a:ext cx="4580239" cy="55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97010" y="356158"/>
            <a:ext cx="10515600" cy="611059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+mn-lt"/>
              </a:rPr>
              <a:t>Meilleure adéquation entre médecin &amp; malade</a:t>
            </a:r>
            <a:endParaRPr lang="fr-FR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5033" y="6349388"/>
            <a:ext cx="1768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u="sng" dirty="0"/>
              <a:t>Lili </a:t>
            </a:r>
            <a:r>
              <a:rPr lang="fr-FR" sz="1400" i="1" u="sng" dirty="0" err="1"/>
              <a:t>Sohn</a:t>
            </a:r>
            <a:r>
              <a:rPr lang="fr-FR" sz="1400" i="1" u="sng" dirty="0"/>
              <a:t>, 20 juin 2017</a:t>
            </a:r>
          </a:p>
        </p:txBody>
      </p:sp>
    </p:spTree>
    <p:extLst>
      <p:ext uri="{BB962C8B-B14F-4D97-AF65-F5344CB8AC3E}">
        <p14:creationId xmlns:p14="http://schemas.microsoft.com/office/powerpoint/2010/main" val="417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NNIERM\AppData\Local\Microsoft\Windows\Temporary Internet Files\Content.IE5\PPTDTRNH\IMG_1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78" y="815546"/>
            <a:ext cx="6304108" cy="472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3968059" y="2195896"/>
            <a:ext cx="648072" cy="648072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6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135" y="3234486"/>
            <a:ext cx="10913076" cy="596421"/>
          </a:xfrm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bg1"/>
                </a:solidFill>
              </a:rPr>
              <a:t>2) Amélioration de la détection des dysfonctionnements graves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38200" y="2482721"/>
            <a:ext cx="2139778" cy="52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135" y="4704627"/>
            <a:ext cx="10913076" cy="67962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dirty="0" smtClean="0">
                <a:solidFill>
                  <a:schemeClr val="bg1"/>
                </a:solidFill>
              </a:rPr>
              <a:t>Exemple: les prothèses mammaires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28135" y="438470"/>
            <a:ext cx="10913076" cy="611059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+mn-lt"/>
              </a:rPr>
              <a:t>Corps médical et autorités sanitaires</a:t>
            </a:r>
            <a:endParaRPr lang="fr-FR" dirty="0">
              <a:latin typeface="+mn-lt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28136" y="1927275"/>
            <a:ext cx="10913076" cy="59239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FontTx/>
              <a:buAutoNum type="arabicParenR"/>
            </a:pPr>
            <a:r>
              <a:rPr lang="fr-FR" dirty="0" smtClean="0"/>
              <a:t>Meilleure appréciation de la portée </a:t>
            </a:r>
            <a:r>
              <a:rPr lang="fr-FR" smtClean="0"/>
              <a:t>du geste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172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341</Words>
  <Application>Microsoft Macintosh PowerPoint</Application>
  <PresentationFormat>Grand écran</PresentationFormat>
  <Paragraphs>78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Mangal</vt:lpstr>
      <vt:lpstr>Times New Roman</vt:lpstr>
      <vt:lpstr>Arial</vt:lpstr>
      <vt:lpstr>Thème Office</vt:lpstr>
      <vt:lpstr>               </vt:lpstr>
      <vt:lpstr>Présentation PowerPoint</vt:lpstr>
      <vt:lpstr>Présentation PowerPoint</vt:lpstr>
      <vt:lpstr>Bénéfices attendus du recueil des PRO</vt:lpstr>
      <vt:lpstr>Applications en Chirurgie Carcinologique Mammaire et Reconstructrice</vt:lpstr>
      <vt:lpstr>Tumorectomie simple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PATIENT ACTEUR DE SA PROPRE SURVEILLANCE…</dc:title>
  <dc:creator>fares benmiloud</dc:creator>
  <cp:lastModifiedBy>fares benmiloud</cp:lastModifiedBy>
  <cp:revision>38</cp:revision>
  <dcterms:created xsi:type="dcterms:W3CDTF">2017-06-25T16:26:57Z</dcterms:created>
  <dcterms:modified xsi:type="dcterms:W3CDTF">2017-06-26T22:28:34Z</dcterms:modified>
</cp:coreProperties>
</file>