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59" r:id="rId4"/>
    <p:sldId id="260" r:id="rId5"/>
    <p:sldId id="271" r:id="rId6"/>
    <p:sldId id="277" r:id="rId7"/>
    <p:sldId id="276" r:id="rId8"/>
    <p:sldId id="263" r:id="rId9"/>
    <p:sldId id="262" r:id="rId10"/>
    <p:sldId id="264" r:id="rId11"/>
    <p:sldId id="265" r:id="rId12"/>
    <p:sldId id="266" r:id="rId13"/>
    <p:sldId id="272" r:id="rId14"/>
    <p:sldId id="275" r:id="rId15"/>
    <p:sldId id="278" r:id="rId16"/>
    <p:sldId id="280" r:id="rId17"/>
    <p:sldId id="281" r:id="rId18"/>
    <p:sldId id="279" r:id="rId19"/>
    <p:sldId id="282" r:id="rId20"/>
    <p:sldId id="267" r:id="rId21"/>
    <p:sldId id="268" r:id="rId22"/>
    <p:sldId id="269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3BA"/>
    <a:srgbClr val="5B9BD5"/>
    <a:srgbClr val="030E37"/>
    <a:srgbClr val="2831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294" y="-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4DB29-ACDC-444F-A971-937BDDEF6CC9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C979C-0D50-4711-AD05-9257C89424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00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04709-EA97-43DE-B13C-676B02A6302E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0627C-A129-4DC8-BA6B-4C284ABF1C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985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23850" y="1588769"/>
            <a:ext cx="9144000" cy="1329902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rgbClr val="3373BA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noProof="0" dirty="0" smtClean="0"/>
              <a:t>Team Project</a:t>
            </a:r>
            <a:br>
              <a:rPr lang="en-GB" noProof="0" dirty="0" smtClean="0"/>
            </a:br>
            <a:r>
              <a:rPr lang="en-GB" noProof="0" dirty="0" err="1" smtClean="0"/>
              <a:t>Modifiez</a:t>
            </a:r>
            <a:r>
              <a:rPr lang="en-GB" noProof="0" dirty="0" smtClean="0"/>
              <a:t> le style du titre</a:t>
            </a:r>
            <a:endParaRPr lang="en-GB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23850" y="352202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030E3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smtClean="0"/>
              <a:t>Team Leader</a:t>
            </a:r>
          </a:p>
          <a:p>
            <a:r>
              <a:rPr lang="en-GB" noProof="0" dirty="0" err="1" smtClean="0"/>
              <a:t>Modifiez</a:t>
            </a:r>
            <a:r>
              <a:rPr lang="en-GB" noProof="0" dirty="0" smtClean="0"/>
              <a:t> le style des sous-titres du masque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1243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F504C2A-3C1F-442A-9D7E-3177E6E670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50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4C2A-3C1F-442A-9D7E-3177E6E670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37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991" y="255796"/>
            <a:ext cx="11519452" cy="847449"/>
          </a:xfrm>
        </p:spPr>
        <p:txBody>
          <a:bodyPr anchor="t" anchorCtr="0">
            <a:noAutofit/>
          </a:bodyPr>
          <a:lstStyle>
            <a:lvl1pPr>
              <a:defRPr sz="3600">
                <a:solidFill>
                  <a:srgbClr val="3373BA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7991" y="1331844"/>
            <a:ext cx="11519452" cy="4845120"/>
          </a:xfrm>
        </p:spPr>
        <p:txBody>
          <a:bodyPr>
            <a:noAutofit/>
          </a:bodyPr>
          <a:lstStyle>
            <a:lvl1pPr>
              <a:buClr>
                <a:srgbClr val="3373BA"/>
              </a:buCl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3373BA"/>
              </a:buClr>
              <a:buFont typeface="Tahoma" panose="020B0604030504040204" pitchFamily="34" charset="0"/>
              <a:buChar char="‒"/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buClr>
                <a:srgbClr val="030E37"/>
              </a:buCl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3373BA"/>
              </a:buClr>
              <a:buSzPct val="60000"/>
              <a:buFont typeface="Courier New" panose="02070309020205020404" pitchFamily="49" charset="0"/>
              <a:buChar char="o"/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04E23"/>
              </a:buClr>
              <a:buFont typeface="Wingdings" panose="05000000000000000000" pitchFamily="2" charset="2"/>
              <a:buChar char="§"/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17494" y="6356350"/>
            <a:ext cx="2743200" cy="365125"/>
          </a:xfrm>
        </p:spPr>
        <p:txBody>
          <a:bodyPr/>
          <a:lstStyle>
            <a:lvl1pPr>
              <a:defRPr>
                <a:solidFill>
                  <a:srgbClr val="030E3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F504C2A-3C1F-442A-9D7E-3177E6E6703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085" y="6275784"/>
            <a:ext cx="1440813" cy="49773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185" y="6356350"/>
            <a:ext cx="1223518" cy="283879"/>
          </a:xfrm>
          <a:prstGeom prst="rect">
            <a:avLst/>
          </a:prstGeom>
        </p:spPr>
      </p:pic>
      <p:pic>
        <p:nvPicPr>
          <p:cNvPr id="9" name="Image 6" descr="Logos_Inserm_septembre 2009 004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92" y="6361595"/>
            <a:ext cx="1669211" cy="44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6" descr="sesstim-logo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92" y="6225000"/>
            <a:ext cx="1070018" cy="53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49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343705"/>
          </a:xfrm>
        </p:spPr>
        <p:txBody>
          <a:bodyPr anchor="b">
            <a:normAutofit/>
          </a:bodyPr>
          <a:lstStyle>
            <a:lvl1pPr>
              <a:defRPr lang="fr-FR" sz="4400" kern="1200" dirty="0">
                <a:solidFill>
                  <a:srgbClr val="3373BA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3110593"/>
            <a:ext cx="10515600" cy="297905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F504C2A-3C1F-442A-9D7E-3177E6E670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24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F504C2A-3C1F-442A-9D7E-3177E6E670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39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F504C2A-3C1F-442A-9D7E-3177E6E670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69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27991" y="255796"/>
            <a:ext cx="11519452" cy="847449"/>
          </a:xfrm>
        </p:spPr>
        <p:txBody>
          <a:bodyPr anchor="t" anchorCtr="0">
            <a:noAutofit/>
          </a:bodyPr>
          <a:lstStyle>
            <a:lvl1pPr>
              <a:defRPr sz="3600">
                <a:solidFill>
                  <a:srgbClr val="3373BA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GB" noProof="0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085" y="6275784"/>
            <a:ext cx="1440813" cy="49773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185" y="6356350"/>
            <a:ext cx="1223518" cy="283879"/>
          </a:xfrm>
          <a:prstGeom prst="rect">
            <a:avLst/>
          </a:prstGeom>
        </p:spPr>
      </p:pic>
      <p:pic>
        <p:nvPicPr>
          <p:cNvPr id="13" name="Image 6" descr="Logos_Inserm_septembre 2009 004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92" y="6361595"/>
            <a:ext cx="1669211" cy="44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6" descr="sesstim-logo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92" y="6225000"/>
            <a:ext cx="1070018" cy="53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17494" y="6356350"/>
            <a:ext cx="2743200" cy="365125"/>
          </a:xfrm>
        </p:spPr>
        <p:txBody>
          <a:bodyPr/>
          <a:lstStyle>
            <a:lvl1pPr>
              <a:defRPr>
                <a:solidFill>
                  <a:srgbClr val="030E37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F504C2A-3C1F-442A-9D7E-3177E6E670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219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085" y="6275784"/>
            <a:ext cx="1440813" cy="49773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185" y="6356350"/>
            <a:ext cx="1223518" cy="283879"/>
          </a:xfrm>
          <a:prstGeom prst="rect">
            <a:avLst/>
          </a:prstGeom>
        </p:spPr>
      </p:pic>
      <p:pic>
        <p:nvPicPr>
          <p:cNvPr id="11" name="Image 6" descr="Logos_Inserm_septembre 2009 004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92" y="6361595"/>
            <a:ext cx="1669211" cy="44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6" descr="sesstim-logo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92" y="6225000"/>
            <a:ext cx="1070018" cy="53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17494" y="6356350"/>
            <a:ext cx="2743200" cy="365125"/>
          </a:xfrm>
        </p:spPr>
        <p:txBody>
          <a:bodyPr/>
          <a:lstStyle>
            <a:lvl1pPr>
              <a:defRPr>
                <a:solidFill>
                  <a:srgbClr val="030E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F504C2A-3C1F-442A-9D7E-3177E6E670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602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lt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F504C2A-3C1F-442A-9D7E-3177E6E670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874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lt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F504C2A-3C1F-442A-9D7E-3177E6E670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85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04C2A-3C1F-442A-9D7E-3177E6E670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82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850" y="1052063"/>
            <a:ext cx="9144000" cy="1329902"/>
          </a:xfrm>
        </p:spPr>
        <p:txBody>
          <a:bodyPr anchor="t" anchorCtr="0">
            <a:noAutofit/>
          </a:bodyPr>
          <a:lstStyle/>
          <a:p>
            <a:pPr marL="354013" indent="-354013"/>
            <a:r>
              <a:rPr lang="fr-FR" altLang="fr-FR" sz="4000" b="1" dirty="0"/>
              <a:t>L’autonomie de décision du patient : souhaitée ou subie ? </a:t>
            </a:r>
            <a:br>
              <a:rPr lang="fr-FR" altLang="fr-FR" sz="4000" b="1" dirty="0"/>
            </a:br>
            <a:r>
              <a:rPr lang="fr-FR" altLang="fr-FR" sz="4000" b="1" dirty="0"/>
              <a:t>facteurs favorisants et limitants ?</a:t>
            </a: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5994" y="3405038"/>
            <a:ext cx="9144000" cy="1244282"/>
          </a:xfrm>
        </p:spPr>
        <p:txBody>
          <a:bodyPr>
            <a:noAutofit/>
          </a:bodyPr>
          <a:lstStyle/>
          <a:p>
            <a:r>
              <a:rPr lang="fr-FR" altLang="fr-FR" dirty="0"/>
              <a:t>Julien Mancini</a:t>
            </a:r>
            <a:r>
              <a:rPr lang="fr-FR" altLang="fr-FR" sz="2400" dirty="0"/>
              <a:t>, MD, </a:t>
            </a:r>
            <a:r>
              <a:rPr lang="fr-FR" altLang="fr-FR" sz="2400" dirty="0" err="1"/>
              <a:t>PhD</a:t>
            </a:r>
            <a:endParaRPr lang="fr-FR" altLang="fr-FR" sz="2400" dirty="0"/>
          </a:p>
          <a:p>
            <a:r>
              <a:rPr lang="fr-FR" altLang="fr-FR" sz="2400" u="sng" dirty="0"/>
              <a:t>julien.mancini@univ-amu.fr</a:t>
            </a:r>
            <a:r>
              <a:rPr lang="fr-FR" altLang="fr-FR" sz="2400" dirty="0"/>
              <a:t>   </a:t>
            </a:r>
          </a:p>
          <a:p>
            <a:r>
              <a:rPr lang="fr-FR" altLang="fr-FR" sz="2400" dirty="0"/>
              <a:t>UMR912 SESSTIM, équipe </a:t>
            </a:r>
            <a:r>
              <a:rPr lang="fr-FR" altLang="fr-FR" sz="2400" i="1" dirty="0" err="1"/>
              <a:t>CANcers</a:t>
            </a:r>
            <a:r>
              <a:rPr lang="fr-FR" altLang="fr-FR" sz="2400" i="1" dirty="0"/>
              <a:t>, </a:t>
            </a:r>
            <a:r>
              <a:rPr lang="fr-FR" altLang="fr-FR" sz="2400" i="1" dirty="0" err="1"/>
              <a:t>BIOmédecine</a:t>
            </a:r>
            <a:r>
              <a:rPr lang="fr-FR" altLang="fr-FR" sz="2400" i="1" dirty="0"/>
              <a:t> &amp; Société</a:t>
            </a:r>
            <a:endParaRPr lang="en-GB" sz="2400" dirty="0">
              <a:solidFill>
                <a:srgbClr val="3373BA"/>
              </a:solidFill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323850" y="6069096"/>
            <a:ext cx="9144000" cy="684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30E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altLang="fr-FR" sz="2000" i="1" dirty="0">
                <a:solidFill>
                  <a:srgbClr val="3373BA"/>
                </a:solidFill>
                <a:latin typeface="+mn-lt"/>
              </a:rPr>
              <a:t>Quelle autonomie de décision pour les patients atteints de cancer ? </a:t>
            </a:r>
            <a:endParaRPr lang="fr-FR" altLang="fr-FR" sz="2000" i="1" dirty="0" smtClean="0">
              <a:solidFill>
                <a:srgbClr val="3373BA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fr-FR" altLang="fr-FR" sz="2000" i="1" dirty="0" smtClean="0">
                <a:solidFill>
                  <a:srgbClr val="3373BA"/>
                </a:solidFill>
                <a:latin typeface="+mn-lt"/>
              </a:rPr>
              <a:t>Vers </a:t>
            </a:r>
            <a:r>
              <a:rPr lang="fr-FR" altLang="fr-FR" sz="2000" i="1" dirty="0">
                <a:solidFill>
                  <a:srgbClr val="3373BA"/>
                </a:solidFill>
                <a:latin typeface="+mn-lt"/>
              </a:rPr>
              <a:t>une décision partagée, mythe ou réalité </a:t>
            </a:r>
            <a:r>
              <a:rPr lang="fr-FR" altLang="fr-FR" sz="2000" i="1" dirty="0" smtClean="0">
                <a:solidFill>
                  <a:srgbClr val="3373BA"/>
                </a:solidFill>
                <a:latin typeface="+mn-lt"/>
              </a:rPr>
              <a:t>?</a:t>
            </a:r>
            <a:endParaRPr lang="en-GB" sz="900" dirty="0">
              <a:latin typeface="+mn-lt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746" y="3847775"/>
            <a:ext cx="1750133" cy="60459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991" y="3331287"/>
            <a:ext cx="1638888" cy="380253"/>
          </a:xfrm>
          <a:prstGeom prst="rect">
            <a:avLst/>
          </a:prstGeom>
        </p:spPr>
      </p:pic>
      <p:pic>
        <p:nvPicPr>
          <p:cNvPr id="12" name="Image 6" descr="Logos_Inserm_septembre 2009 00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808" y="2547920"/>
            <a:ext cx="1993763" cy="53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sesstim.univ-amu.fr/sites/default/files/styles/logo-accueil/public/imageblock/sesstim-umr912-logo3.png?itok=mlP7G4B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506" y="248643"/>
            <a:ext cx="1996071" cy="160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4804"/>
            <a:ext cx="12192000" cy="70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0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4551"/>
            <a:ext cx="10515600" cy="2852737"/>
          </a:xfrm>
        </p:spPr>
        <p:txBody>
          <a:bodyPr>
            <a:normAutofit/>
          </a:bodyPr>
          <a:lstStyle/>
          <a:p>
            <a:r>
              <a:rPr lang="fr-FR" altLang="fr-FR" sz="4000" b="1" i="1" dirty="0">
                <a:solidFill>
                  <a:srgbClr val="3373B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L’autonomie de décision du patient : </a:t>
            </a:r>
            <a:br>
              <a:rPr lang="fr-FR" altLang="fr-FR" sz="4000" b="1" i="1" dirty="0">
                <a:solidFill>
                  <a:srgbClr val="3373B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sz="4000" b="1" i="1" dirty="0">
                <a:solidFill>
                  <a:srgbClr val="3373B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facteurs favorisants </a:t>
            </a:r>
            <a:r>
              <a:rPr lang="fr-FR" altLang="fr-FR" sz="4000" b="1" i="1" dirty="0" smtClean="0">
                <a:solidFill>
                  <a:srgbClr val="3373B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(et limitants) </a:t>
            </a:r>
            <a:r>
              <a:rPr lang="fr-FR" altLang="fr-FR" sz="4000" b="1" i="1" dirty="0">
                <a:solidFill>
                  <a:srgbClr val="3373B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fr-FR" sz="4000" b="1" i="1" dirty="0">
              <a:solidFill>
                <a:srgbClr val="3373B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3054276"/>
            <a:ext cx="10515600" cy="1500187"/>
          </a:xfrm>
        </p:spPr>
        <p:txBody>
          <a:bodyPr>
            <a:noAutofit/>
          </a:bodyPr>
          <a:lstStyle/>
          <a:p>
            <a:r>
              <a:rPr lang="fr-FR" altLang="fr-FR" sz="3200" i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alt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Actions globales</a:t>
            </a:r>
            <a:endParaRPr lang="fr-FR" alt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alt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- Améliorer l’information</a:t>
            </a:r>
          </a:p>
          <a:p>
            <a:r>
              <a:rPr lang="fr-FR" alt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- Améliorer </a:t>
            </a:r>
            <a:r>
              <a:rPr lang="fr-FR" alt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la délibération et la décision</a:t>
            </a:r>
            <a:endParaRPr lang="fr-FR" alt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69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Actions globales 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/>
              <a:t>Formation des </a:t>
            </a:r>
            <a:r>
              <a:rPr lang="fr-FR" altLang="fr-FR" dirty="0"/>
              <a:t>soignants </a:t>
            </a:r>
          </a:p>
          <a:p>
            <a:pPr lvl="1"/>
            <a:r>
              <a:rPr lang="fr-FR" altLang="fr-FR" dirty="0" smtClean="0"/>
              <a:t>Efficace… mais débutante (20 </a:t>
            </a:r>
            <a:r>
              <a:rPr lang="fr-FR" altLang="fr-FR" dirty="0"/>
              <a:t>min en </a:t>
            </a:r>
            <a:r>
              <a:rPr lang="fr-FR" altLang="fr-FR" dirty="0" smtClean="0"/>
              <a:t>DFASM3 depuis 2015)</a:t>
            </a:r>
          </a:p>
          <a:p>
            <a:pPr lvl="1"/>
            <a:r>
              <a:rPr lang="fr-FR" altLang="fr-FR" dirty="0" smtClean="0"/>
              <a:t>Plus efficace quand les patients sont aussi formés</a:t>
            </a:r>
          </a:p>
          <a:p>
            <a:endParaRPr lang="fr-FR" altLang="fr-FR" dirty="0" smtClean="0"/>
          </a:p>
          <a:p>
            <a:r>
              <a:rPr lang="fr-FR" altLang="fr-FR" dirty="0" smtClean="0"/>
              <a:t>Promotion globale des actions &amp; de la recherche</a:t>
            </a:r>
            <a:endParaRPr lang="fr-FR" altLang="fr-FR" dirty="0"/>
          </a:p>
          <a:p>
            <a:pPr lvl="1"/>
            <a:r>
              <a:rPr lang="fr-FR" altLang="fr-FR" dirty="0" smtClean="0"/>
              <a:t>Groupe </a:t>
            </a:r>
            <a:r>
              <a:rPr lang="fr-FR" altLang="fr-FR" dirty="0" err="1" smtClean="0"/>
              <a:t>FREeDOM</a:t>
            </a:r>
            <a:r>
              <a:rPr lang="fr-FR" altLang="fr-FR" dirty="0" smtClean="0"/>
              <a:t> (French group for SDM) </a:t>
            </a:r>
          </a:p>
          <a:p>
            <a:pPr lvl="1"/>
            <a:endParaRPr lang="fr-FR" altLang="fr-FR" dirty="0"/>
          </a:p>
          <a:p>
            <a:r>
              <a:rPr lang="fr-FR" altLang="fr-FR" dirty="0" smtClean="0"/>
              <a:t>Promotion des essais cliniques ?</a:t>
            </a:r>
          </a:p>
          <a:p>
            <a:pPr lvl="1"/>
            <a:r>
              <a:rPr lang="fr-FR" altLang="fr-FR" dirty="0" smtClean="0"/>
              <a:t>Peut favoriser la participation des patients via recueil d’un consentement éclairé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4C2A-3C1F-442A-9D7E-3177E6E67035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5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t="7881" r="3292" b="8197"/>
          <a:stretch/>
        </p:blipFill>
        <p:spPr bwMode="auto">
          <a:xfrm>
            <a:off x="7910972" y="2701255"/>
            <a:ext cx="3892338" cy="1631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59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Actions globales </a:t>
            </a:r>
            <a:r>
              <a:rPr lang="fr-FR" altLang="fr-FR" dirty="0" smtClean="0"/>
              <a:t>(2) : Feedback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4C2A-3C1F-442A-9D7E-3177E6E67035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2524" t="3474" r="1781" b="1609"/>
          <a:stretch/>
        </p:blipFill>
        <p:spPr>
          <a:xfrm>
            <a:off x="184558" y="822122"/>
            <a:ext cx="7315200" cy="5335398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5895809" y="2255241"/>
            <a:ext cx="6085612" cy="1852143"/>
            <a:chOff x="5895809" y="2255241"/>
            <a:chExt cx="6085612" cy="1852143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2"/>
            <a:srcRect l="59059" t="66641" r="13728" b="22095"/>
            <a:stretch/>
          </p:blipFill>
          <p:spPr>
            <a:xfrm>
              <a:off x="5895810" y="2255241"/>
              <a:ext cx="6085611" cy="1852143"/>
            </a:xfrm>
            <a:prstGeom prst="rect">
              <a:avLst/>
            </a:prstGeom>
          </p:spPr>
        </p:pic>
        <p:sp>
          <p:nvSpPr>
            <p:cNvPr id="8" name="Légende encadrée 2 7"/>
            <p:cNvSpPr/>
            <p:nvPr/>
          </p:nvSpPr>
          <p:spPr>
            <a:xfrm>
              <a:off x="5895809" y="2255241"/>
              <a:ext cx="6085611" cy="1852143"/>
            </a:xfrm>
            <a:prstGeom prst="borderCallout2">
              <a:avLst>
                <a:gd name="adj1" fmla="val 45473"/>
                <a:gd name="adj2" fmla="val -1578"/>
                <a:gd name="adj3" fmla="val 65034"/>
                <a:gd name="adj4" fmla="val -8685"/>
                <a:gd name="adj5" fmla="val 115355"/>
                <a:gd name="adj6" fmla="val -9537"/>
              </a:avLst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4629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Communication : étapes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4C2A-3C1F-442A-9D7E-3177E6E67035}" type="slidenum">
              <a:rPr lang="fr-FR" smtClean="0"/>
              <a:pPr/>
              <a:t>13</a:t>
            </a:fld>
            <a:endParaRPr lang="fr-FR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229075"/>
              </p:ext>
            </p:extLst>
          </p:nvPr>
        </p:nvGraphicFramePr>
        <p:xfrm>
          <a:off x="6109508" y="939567"/>
          <a:ext cx="5693802" cy="467377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44965"/>
                <a:gridCol w="788566"/>
                <a:gridCol w="1241570"/>
                <a:gridCol w="310393"/>
                <a:gridCol w="1031846"/>
                <a:gridCol w="327170"/>
                <a:gridCol w="1149292"/>
              </a:tblGrid>
              <a:tr h="57045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Etape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  Décision paternaliste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(…)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Décision partagée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(…)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Décision informée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/>
                </a:tc>
              </a:tr>
              <a:tr h="398785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FFC000"/>
                          </a:solidFill>
                          <a:effectLst/>
                        </a:rPr>
                        <a:t>1) </a:t>
                      </a:r>
                      <a:r>
                        <a:rPr lang="fr-FR" sz="1800" dirty="0">
                          <a:effectLst/>
                        </a:rPr>
                        <a:t>Echange </a:t>
                      </a:r>
                      <a:r>
                        <a:rPr lang="fr-FR" sz="1800" dirty="0" smtClean="0">
                          <a:effectLst/>
                        </a:rPr>
                        <a:t>d’info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cap="all" dirty="0">
                          <a:effectLst/>
                        </a:rPr>
                        <a:t>  Flux</a:t>
                      </a:r>
                      <a:endParaRPr lang="fr-FR" sz="1600" b="1" i="1" dirty="0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Unidirectionnel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Bidirectionnel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Unidirectionnel 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</a:tr>
              <a:tr h="5872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cap="all">
                          <a:effectLst/>
                        </a:rPr>
                        <a:t>  Sens</a:t>
                      </a:r>
                      <a:endParaRPr lang="fr-FR" sz="1600" b="1" i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Médecin </a:t>
                      </a:r>
                      <a:r>
                        <a:rPr lang="fr-FR" sz="1400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FR" sz="1400" dirty="0">
                          <a:effectLst/>
                        </a:rPr>
                        <a:t> Patient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Médecin </a:t>
                      </a:r>
                      <a:r>
                        <a:rPr lang="fr-FR" sz="1400" dirty="0">
                          <a:effectLst/>
                          <a:sym typeface="Wingdings 3" panose="05040102010807070707" pitchFamily="18" charset="2"/>
                        </a:rPr>
                        <a:t></a:t>
                      </a:r>
                      <a:r>
                        <a:rPr lang="fr-FR" sz="1400" dirty="0">
                          <a:effectLst/>
                        </a:rPr>
                        <a:t> Patient 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Patient </a:t>
                      </a:r>
                      <a:r>
                        <a:rPr lang="fr-FR" sz="14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FR" sz="1400">
                          <a:effectLst/>
                        </a:rPr>
                        <a:t> Médecin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</a:tr>
              <a:tr h="35269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cap="all">
                          <a:effectLst/>
                        </a:rPr>
                        <a:t>  Nature</a:t>
                      </a:r>
                      <a:endParaRPr lang="fr-FR" sz="1600" b="1" i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Médicale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Médicale et personnelle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Médicale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</a:tr>
              <a:tr h="7881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cap="all">
                          <a:effectLst/>
                        </a:rPr>
                        <a:t>Quantité         minimale</a:t>
                      </a:r>
                      <a:endParaRPr lang="fr-FR" sz="1600" b="1" i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Minimum légal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Toute information pertinente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Toute information pertinente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</a:tr>
              <a:tr h="4586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</a:tr>
              <a:tr h="83852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FFC000"/>
                          </a:solidFill>
                          <a:effectLst/>
                        </a:rPr>
                        <a:t>2)</a:t>
                      </a:r>
                      <a:r>
                        <a:rPr lang="fr-FR" sz="1800" dirty="0">
                          <a:effectLst/>
                        </a:rPr>
                        <a:t> Délibération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Médecin(s)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Médecin(s) et Patient   </a:t>
                      </a: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(</a:t>
                      </a:r>
                      <a:r>
                        <a:rPr lang="fr-FR" sz="1400" dirty="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fr-FR" sz="1400" dirty="0">
                          <a:effectLst/>
                        </a:rPr>
                        <a:t> proches) 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Patient </a:t>
                      </a:r>
                      <a:endParaRPr lang="en-US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(</a:t>
                      </a:r>
                      <a:r>
                        <a:rPr lang="en-US" sz="1400" dirty="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proches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fr-FR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</a:tr>
              <a:tr h="4586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54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</a:tr>
              <a:tr h="30848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FFC000"/>
                          </a:solidFill>
                          <a:effectLst/>
                        </a:rPr>
                        <a:t>3)</a:t>
                      </a:r>
                      <a:r>
                        <a:rPr lang="fr-FR" sz="1800" dirty="0">
                          <a:effectLst/>
                        </a:rPr>
                        <a:t> Décision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Médecin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Médecin et Patient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Patient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</a:tr>
            </a:tbl>
          </a:graphicData>
        </a:graphic>
      </p:graphicFrame>
      <p:pic>
        <p:nvPicPr>
          <p:cNvPr id="1025" name="Image 2" descr="ecbl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029" y="1775291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86" y="2317764"/>
            <a:ext cx="5743575" cy="21050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97710" y="1977597"/>
            <a:ext cx="6190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solidFill>
                  <a:srgbClr val="FFC000"/>
                </a:solidFill>
              </a:rPr>
              <a:t>1a) </a:t>
            </a:r>
            <a:endParaRPr lang="fr-FR" sz="2200" b="1" dirty="0"/>
          </a:p>
        </p:txBody>
      </p:sp>
      <p:sp>
        <p:nvSpPr>
          <p:cNvPr id="11" name="Rectangle 10"/>
          <p:cNvSpPr/>
          <p:nvPr/>
        </p:nvSpPr>
        <p:spPr>
          <a:xfrm>
            <a:off x="1623234" y="1978995"/>
            <a:ext cx="63030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solidFill>
                  <a:srgbClr val="FFC000"/>
                </a:solidFill>
              </a:rPr>
              <a:t>1b) </a:t>
            </a:r>
            <a:endParaRPr lang="fr-FR" sz="2200" b="1" dirty="0"/>
          </a:p>
        </p:txBody>
      </p:sp>
      <p:sp>
        <p:nvSpPr>
          <p:cNvPr id="12" name="Rectangle 11"/>
          <p:cNvSpPr/>
          <p:nvPr/>
        </p:nvSpPr>
        <p:spPr>
          <a:xfrm>
            <a:off x="3442214" y="1975500"/>
            <a:ext cx="4796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solidFill>
                  <a:srgbClr val="FFC000"/>
                </a:solidFill>
              </a:rPr>
              <a:t>2) </a:t>
            </a:r>
            <a:endParaRPr lang="fr-FR" sz="2200" b="1" dirty="0"/>
          </a:p>
        </p:txBody>
      </p:sp>
      <p:sp>
        <p:nvSpPr>
          <p:cNvPr id="13" name="Rectangle 12"/>
          <p:cNvSpPr/>
          <p:nvPr/>
        </p:nvSpPr>
        <p:spPr>
          <a:xfrm>
            <a:off x="4637681" y="1973402"/>
            <a:ext cx="4796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solidFill>
                  <a:srgbClr val="FFC000"/>
                </a:solidFill>
              </a:rPr>
              <a:t>3) </a:t>
            </a:r>
            <a:endParaRPr lang="fr-FR" sz="2200" b="1" dirty="0"/>
          </a:p>
        </p:txBody>
      </p:sp>
      <p:sp>
        <p:nvSpPr>
          <p:cNvPr id="10" name="Flèche vers le bas 9"/>
          <p:cNvSpPr/>
          <p:nvPr/>
        </p:nvSpPr>
        <p:spPr>
          <a:xfrm>
            <a:off x="5939361" y="1493240"/>
            <a:ext cx="192991" cy="4127384"/>
          </a:xfrm>
          <a:prstGeom prst="downArrow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61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Communication : étapes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41408" y="1612665"/>
            <a:ext cx="5471225" cy="4221565"/>
          </a:xfrm>
        </p:spPr>
        <p:txBody>
          <a:bodyPr/>
          <a:lstStyle/>
          <a:p>
            <a:pPr marL="0" indent="0">
              <a:buNone/>
            </a:pPr>
            <a:r>
              <a:rPr lang="fr-FR" altLang="fr-FR" sz="2200" b="1" dirty="0" smtClean="0">
                <a:solidFill>
                  <a:srgbClr val="FFC000"/>
                </a:solidFill>
              </a:rPr>
              <a:t>1a) </a:t>
            </a:r>
            <a:r>
              <a:rPr lang="fr-FR" altLang="fr-FR" sz="2200" dirty="0" smtClean="0"/>
              <a:t>Indiquer </a:t>
            </a:r>
            <a:r>
              <a:rPr lang="fr-FR" altLang="fr-FR" sz="2200" dirty="0"/>
              <a:t>que plusieurs options sont acceptables </a:t>
            </a:r>
            <a:r>
              <a:rPr lang="fr-FR" altLang="fr-FR" sz="2200" dirty="0" smtClean="0"/>
              <a:t>et </a:t>
            </a:r>
            <a:r>
              <a:rPr lang="fr-FR" altLang="fr-FR" sz="2200" dirty="0"/>
              <a:t>que </a:t>
            </a:r>
            <a:r>
              <a:rPr lang="fr-FR" altLang="fr-FR" sz="2200" dirty="0" smtClean="0"/>
              <a:t>l’opinion du patient est importante </a:t>
            </a:r>
          </a:p>
          <a:p>
            <a:pPr marL="0" indent="0">
              <a:buNone/>
            </a:pPr>
            <a:endParaRPr lang="fr-FR" altLang="fr-FR" sz="800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fr-FR" altLang="fr-FR" sz="2200" b="1" dirty="0" smtClean="0">
                <a:solidFill>
                  <a:srgbClr val="FFC000"/>
                </a:solidFill>
              </a:rPr>
              <a:t>1b) </a:t>
            </a:r>
            <a:r>
              <a:rPr lang="fr-FR" altLang="fr-FR" sz="2200" dirty="0" smtClean="0"/>
              <a:t>Échange </a:t>
            </a:r>
            <a:r>
              <a:rPr lang="fr-FR" altLang="fr-FR" sz="2200" dirty="0"/>
              <a:t>d’information bidirectionnel : infos. médicales et </a:t>
            </a:r>
            <a:r>
              <a:rPr lang="fr-FR" altLang="fr-FR" sz="2200" dirty="0" smtClean="0"/>
              <a:t>personnelles</a:t>
            </a:r>
          </a:p>
          <a:p>
            <a:pPr marL="0" indent="0">
              <a:buNone/>
            </a:pPr>
            <a:endParaRPr lang="fr-FR" altLang="fr-FR" sz="800" dirty="0" smtClean="0"/>
          </a:p>
          <a:p>
            <a:pPr marL="0" indent="0">
              <a:buNone/>
            </a:pPr>
            <a:r>
              <a:rPr lang="fr-FR" altLang="fr-FR" sz="2200" b="1" dirty="0" smtClean="0">
                <a:solidFill>
                  <a:srgbClr val="FFC000"/>
                </a:solidFill>
              </a:rPr>
              <a:t>2) </a:t>
            </a:r>
            <a:r>
              <a:rPr lang="fr-FR" altLang="fr-FR" sz="2200" dirty="0"/>
              <a:t>Discussion des préférences du patient et aide à la </a:t>
            </a:r>
            <a:r>
              <a:rPr lang="fr-FR" altLang="fr-FR" sz="2200" dirty="0" smtClean="0"/>
              <a:t>délibération</a:t>
            </a:r>
          </a:p>
          <a:p>
            <a:pPr marL="0" indent="0">
              <a:buNone/>
            </a:pPr>
            <a:endParaRPr lang="fr-FR" altLang="fr-FR" sz="800" dirty="0"/>
          </a:p>
          <a:p>
            <a:pPr marL="0" indent="0">
              <a:buNone/>
            </a:pPr>
            <a:r>
              <a:rPr lang="fr-FR" altLang="fr-FR" sz="2200" b="1" dirty="0" smtClean="0">
                <a:solidFill>
                  <a:srgbClr val="FFC000"/>
                </a:solidFill>
              </a:rPr>
              <a:t>3) </a:t>
            </a:r>
            <a:r>
              <a:rPr lang="fr-FR" altLang="fr-FR" sz="2200" dirty="0" smtClean="0"/>
              <a:t>Prise de décision </a:t>
            </a:r>
            <a:r>
              <a:rPr lang="fr-FR" altLang="fr-FR" sz="2200" dirty="0"/>
              <a:t>(partagée si </a:t>
            </a:r>
            <a:r>
              <a:rPr lang="fr-FR" altLang="fr-FR" sz="2200" dirty="0" smtClean="0"/>
              <a:t>le patient le </a:t>
            </a:r>
            <a:r>
              <a:rPr lang="fr-FR" altLang="fr-FR" sz="2200" dirty="0"/>
              <a:t>souhaite</a:t>
            </a:r>
            <a:r>
              <a:rPr lang="fr-FR" altLang="fr-FR" sz="2200" dirty="0" smtClean="0"/>
              <a:t>)</a:t>
            </a:r>
            <a:endParaRPr lang="fr-FR" altLang="fr-FR" sz="2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4C2A-3C1F-442A-9D7E-3177E6E67035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5" name="Image 2" descr="ecbl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029" y="18256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86" y="2317764"/>
            <a:ext cx="5743575" cy="21050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97710" y="1985986"/>
            <a:ext cx="6190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solidFill>
                  <a:srgbClr val="FFC000"/>
                </a:solidFill>
              </a:rPr>
              <a:t>1a) </a:t>
            </a:r>
            <a:endParaRPr lang="fr-FR" sz="2200" b="1" dirty="0"/>
          </a:p>
        </p:txBody>
      </p:sp>
      <p:sp>
        <p:nvSpPr>
          <p:cNvPr id="8" name="Rectangle 7"/>
          <p:cNvSpPr/>
          <p:nvPr/>
        </p:nvSpPr>
        <p:spPr>
          <a:xfrm>
            <a:off x="1623234" y="1987384"/>
            <a:ext cx="63030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solidFill>
                  <a:srgbClr val="FFC000"/>
                </a:solidFill>
              </a:rPr>
              <a:t>1b) </a:t>
            </a:r>
            <a:endParaRPr lang="fr-FR" sz="2200" b="1" dirty="0"/>
          </a:p>
        </p:txBody>
      </p:sp>
      <p:sp>
        <p:nvSpPr>
          <p:cNvPr id="9" name="Rectangle 8"/>
          <p:cNvSpPr/>
          <p:nvPr/>
        </p:nvSpPr>
        <p:spPr>
          <a:xfrm>
            <a:off x="3442214" y="1983889"/>
            <a:ext cx="4796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solidFill>
                  <a:srgbClr val="FFC000"/>
                </a:solidFill>
              </a:rPr>
              <a:t>2) </a:t>
            </a:r>
            <a:endParaRPr lang="fr-FR" sz="2200" b="1" dirty="0"/>
          </a:p>
        </p:txBody>
      </p:sp>
      <p:sp>
        <p:nvSpPr>
          <p:cNvPr id="10" name="Rectangle 9"/>
          <p:cNvSpPr/>
          <p:nvPr/>
        </p:nvSpPr>
        <p:spPr>
          <a:xfrm>
            <a:off x="4637681" y="1981791"/>
            <a:ext cx="4796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solidFill>
                  <a:srgbClr val="FFC000"/>
                </a:solidFill>
              </a:rPr>
              <a:t>3) </a:t>
            </a:r>
            <a:endParaRPr lang="fr-FR" sz="2200" b="1" dirty="0"/>
          </a:p>
        </p:txBody>
      </p:sp>
      <p:sp>
        <p:nvSpPr>
          <p:cNvPr id="11" name="Flèche vers le bas 10"/>
          <p:cNvSpPr/>
          <p:nvPr/>
        </p:nvSpPr>
        <p:spPr>
          <a:xfrm>
            <a:off x="5939361" y="1493240"/>
            <a:ext cx="201380" cy="4127384"/>
          </a:xfrm>
          <a:prstGeom prst="downArrow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2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Améliorer </a:t>
            </a: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l’information </a:t>
            </a:r>
            <a:r>
              <a:rPr lang="en-US" dirty="0"/>
              <a:t>: </a:t>
            </a:r>
            <a:r>
              <a:rPr lang="fr-FR" altLang="fr-FR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1a)</a:t>
            </a: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/>
              <a:t>savoir </a:t>
            </a:r>
            <a:r>
              <a:rPr lang="en-US" dirty="0" err="1"/>
              <a:t>que</a:t>
            </a:r>
            <a:r>
              <a:rPr lang="en-US" dirty="0"/>
              <a:t> des options existent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7991" y="1331844"/>
            <a:ext cx="6424795" cy="4845120"/>
          </a:xfrm>
        </p:spPr>
        <p:txBody>
          <a:bodyPr/>
          <a:lstStyle/>
          <a:p>
            <a:r>
              <a:rPr lang="fr-FR" altLang="fr-FR" dirty="0" smtClean="0"/>
              <a:t>Un destin à géographie variable</a:t>
            </a:r>
          </a:p>
          <a:p>
            <a:pPr lvl="1"/>
            <a:r>
              <a:rPr lang="fr-FR" altLang="fr-FR" dirty="0"/>
              <a:t>Médecins </a:t>
            </a:r>
            <a:r>
              <a:rPr lang="fr-FR" altLang="fr-FR" dirty="0" smtClean="0"/>
              <a:t>différents </a:t>
            </a:r>
            <a:r>
              <a:rPr lang="fr-FR" altLang="fr-FR" dirty="0" smtClean="0">
                <a:sym typeface="Wingdings" panose="05000000000000000000" pitchFamily="2" charset="2"/>
              </a:rPr>
              <a:t> options différentes  </a:t>
            </a:r>
            <a:r>
              <a:rPr lang="fr-FR" altLang="fr-FR" dirty="0">
                <a:sym typeface="Wingdings" panose="05000000000000000000" pitchFamily="2" charset="2"/>
              </a:rPr>
              <a:t>i</a:t>
            </a:r>
            <a:r>
              <a:rPr lang="fr-FR" altLang="fr-FR" dirty="0" smtClean="0"/>
              <a:t>négalités géographiques et sociales </a:t>
            </a:r>
          </a:p>
          <a:p>
            <a:pPr lvl="2"/>
            <a:r>
              <a:rPr lang="fr-FR" altLang="fr-FR" sz="2400" dirty="0" smtClean="0"/>
              <a:t>USA: 80% des urologues recommandent la chirurgie </a:t>
            </a:r>
            <a:r>
              <a:rPr lang="fr-FR" altLang="fr-FR" sz="2400" i="1" dirty="0" smtClean="0"/>
              <a:t>vs</a:t>
            </a:r>
            <a:r>
              <a:rPr lang="fr-FR" altLang="fr-FR" sz="2400" dirty="0" smtClean="0"/>
              <a:t> 90% des radiothérapeutes recommandent une radiothérapie</a:t>
            </a:r>
          </a:p>
          <a:p>
            <a:pPr lvl="1"/>
            <a:endParaRPr lang="fr-FR" altLang="fr-FR" dirty="0"/>
          </a:p>
          <a:p>
            <a:pPr lvl="1">
              <a:buFont typeface="Symbol" panose="05050102010706020507" pitchFamily="18" charset="2"/>
              <a:buChar char="Þ"/>
            </a:pPr>
            <a:r>
              <a:rPr lang="fr-FR" altLang="fr-FR" dirty="0"/>
              <a:t> </a:t>
            </a:r>
            <a:r>
              <a:rPr lang="fr-FR" altLang="fr-FR" dirty="0" smtClean="0">
                <a:solidFill>
                  <a:srgbClr val="3373BA"/>
                </a:solidFill>
              </a:rPr>
              <a:t>Labélisation des centres habilités &amp; RCP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4C2A-3C1F-442A-9D7E-3177E6E67035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6" name="Picture 4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786" y="1103245"/>
            <a:ext cx="4726429" cy="299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18221" y="4096929"/>
            <a:ext cx="38129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fr-FR" altLang="fr-FR" dirty="0" smtClean="0"/>
              <a:t>Taux de prostatectomie</a:t>
            </a:r>
          </a:p>
          <a:p>
            <a:pPr marL="0" lvl="1" algn="ctr"/>
            <a:r>
              <a:rPr lang="fr-FR" altLang="fr-FR" dirty="0" smtClean="0"/>
              <a:t>(‰, cancer de la prostate avant 75ans)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8905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Améliorer </a:t>
            </a: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l’information </a:t>
            </a:r>
            <a:r>
              <a:rPr lang="en-US" dirty="0"/>
              <a:t>: </a:t>
            </a:r>
            <a:r>
              <a:rPr lang="fr-FR" altLang="fr-FR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1a)</a:t>
            </a: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/>
              <a:t>savoir </a:t>
            </a:r>
            <a:r>
              <a:rPr lang="en-US" dirty="0" err="1"/>
              <a:t>que</a:t>
            </a:r>
            <a:r>
              <a:rPr lang="en-US" dirty="0"/>
              <a:t> des options existent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7991" y="1331844"/>
            <a:ext cx="6424795" cy="4845120"/>
          </a:xfrm>
        </p:spPr>
        <p:txBody>
          <a:bodyPr/>
          <a:lstStyle/>
          <a:p>
            <a:r>
              <a:rPr lang="fr-FR" altLang="fr-FR" dirty="0" smtClean="0"/>
              <a:t>Un destin à géographie variable</a:t>
            </a:r>
          </a:p>
          <a:p>
            <a:pPr lvl="1"/>
            <a:r>
              <a:rPr lang="fr-FR" altLang="fr-FR" dirty="0"/>
              <a:t>Médecins </a:t>
            </a:r>
            <a:r>
              <a:rPr lang="fr-FR" altLang="fr-FR" dirty="0" smtClean="0"/>
              <a:t>différents </a:t>
            </a:r>
            <a:r>
              <a:rPr lang="fr-FR" altLang="fr-FR" dirty="0" smtClean="0">
                <a:sym typeface="Wingdings" panose="05000000000000000000" pitchFamily="2" charset="2"/>
              </a:rPr>
              <a:t> options différentes  </a:t>
            </a:r>
            <a:r>
              <a:rPr lang="fr-FR" altLang="fr-FR" dirty="0">
                <a:sym typeface="Wingdings" panose="05000000000000000000" pitchFamily="2" charset="2"/>
              </a:rPr>
              <a:t>i</a:t>
            </a:r>
            <a:r>
              <a:rPr lang="fr-FR" altLang="fr-FR" dirty="0" smtClean="0"/>
              <a:t>négalités géographiques et sociales </a:t>
            </a:r>
          </a:p>
          <a:p>
            <a:pPr lvl="2"/>
            <a:r>
              <a:rPr lang="fr-FR" altLang="fr-FR" dirty="0" smtClean="0"/>
              <a:t>USA: 80% des urologues recommandent la chirurgie vs 90% des radiothérapeutes recommandent une radiothérapie</a:t>
            </a:r>
          </a:p>
          <a:p>
            <a:pPr lvl="1"/>
            <a:endParaRPr lang="fr-FR" altLang="fr-FR" dirty="0"/>
          </a:p>
          <a:p>
            <a:pPr lvl="1">
              <a:buFont typeface="Symbol" panose="05050102010706020507" pitchFamily="18" charset="2"/>
              <a:buChar char="Þ"/>
            </a:pPr>
            <a:r>
              <a:rPr lang="fr-FR" altLang="fr-FR" dirty="0"/>
              <a:t> </a:t>
            </a:r>
            <a:r>
              <a:rPr lang="fr-FR" altLang="fr-FR" dirty="0" smtClean="0">
                <a:solidFill>
                  <a:schemeClr val="bg1">
                    <a:lumMod val="85000"/>
                  </a:schemeClr>
                </a:solidFill>
              </a:rPr>
              <a:t>Labélisation des centres habilités</a:t>
            </a:r>
            <a:r>
              <a:rPr lang="fr-FR" altLang="fr-FR" dirty="0">
                <a:solidFill>
                  <a:srgbClr val="3373BA"/>
                </a:solidFill>
              </a:rPr>
              <a:t> </a:t>
            </a:r>
            <a:r>
              <a:rPr lang="fr-FR" altLang="fr-FR" dirty="0">
                <a:solidFill>
                  <a:schemeClr val="bg1">
                    <a:lumMod val="85000"/>
                  </a:schemeClr>
                </a:solidFill>
              </a:rPr>
              <a:t>&amp; RCP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altLang="fr-FR" dirty="0" smtClean="0"/>
              <a:t> </a:t>
            </a:r>
            <a:r>
              <a:rPr lang="fr-FR" altLang="fr-FR" dirty="0" smtClean="0">
                <a:solidFill>
                  <a:srgbClr val="3373BA"/>
                </a:solidFill>
              </a:rPr>
              <a:t>Stimuler les questions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4C2A-3C1F-442A-9D7E-3177E6E67035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489" y="791098"/>
            <a:ext cx="4886896" cy="555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78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Améliorer </a:t>
            </a: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l’information </a:t>
            </a:r>
            <a:r>
              <a:rPr lang="en-US" dirty="0"/>
              <a:t>: </a:t>
            </a:r>
            <a:r>
              <a:rPr lang="fr-FR" altLang="fr-FR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1a)</a:t>
            </a: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/>
              <a:t>savoir </a:t>
            </a:r>
            <a:r>
              <a:rPr lang="en-US" dirty="0" err="1"/>
              <a:t>que</a:t>
            </a:r>
            <a:r>
              <a:rPr lang="en-US" dirty="0"/>
              <a:t> des options existent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7991" y="1331844"/>
            <a:ext cx="6424795" cy="4845120"/>
          </a:xfrm>
        </p:spPr>
        <p:txBody>
          <a:bodyPr/>
          <a:lstStyle/>
          <a:p>
            <a:r>
              <a:rPr lang="fr-FR" altLang="fr-FR" dirty="0" smtClean="0"/>
              <a:t>Un destin à géographie variable</a:t>
            </a:r>
          </a:p>
          <a:p>
            <a:pPr lvl="1"/>
            <a:r>
              <a:rPr lang="fr-FR" altLang="fr-FR" dirty="0"/>
              <a:t>Médecins </a:t>
            </a:r>
            <a:r>
              <a:rPr lang="fr-FR" altLang="fr-FR" dirty="0" smtClean="0"/>
              <a:t>différents </a:t>
            </a:r>
            <a:r>
              <a:rPr lang="fr-FR" altLang="fr-FR" dirty="0" smtClean="0">
                <a:sym typeface="Wingdings" panose="05000000000000000000" pitchFamily="2" charset="2"/>
              </a:rPr>
              <a:t> options différentes  </a:t>
            </a:r>
            <a:r>
              <a:rPr lang="fr-FR" altLang="fr-FR" dirty="0">
                <a:sym typeface="Wingdings" panose="05000000000000000000" pitchFamily="2" charset="2"/>
              </a:rPr>
              <a:t>i</a:t>
            </a:r>
            <a:r>
              <a:rPr lang="fr-FR" altLang="fr-FR" dirty="0" smtClean="0"/>
              <a:t>négalités géographiques et sociales </a:t>
            </a:r>
          </a:p>
          <a:p>
            <a:pPr lvl="2"/>
            <a:r>
              <a:rPr lang="fr-FR" altLang="fr-FR" dirty="0" smtClean="0"/>
              <a:t>USA: 80% des urologues recommandent la chirurgie vs 90% des radiothérapeutes recommandent une radiothérapie</a:t>
            </a:r>
          </a:p>
          <a:p>
            <a:pPr lvl="1"/>
            <a:endParaRPr lang="fr-FR" altLang="fr-FR" dirty="0"/>
          </a:p>
          <a:p>
            <a:pPr lvl="1">
              <a:buFont typeface="Symbol" panose="05050102010706020507" pitchFamily="18" charset="2"/>
              <a:buChar char="Þ"/>
            </a:pPr>
            <a:r>
              <a:rPr lang="fr-FR" altLang="fr-FR" dirty="0"/>
              <a:t> </a:t>
            </a:r>
            <a:r>
              <a:rPr lang="fr-FR" altLang="fr-FR" dirty="0" smtClean="0">
                <a:solidFill>
                  <a:schemeClr val="bg1">
                    <a:lumMod val="85000"/>
                  </a:schemeClr>
                </a:solidFill>
              </a:rPr>
              <a:t>Labélisation des centres habilités &amp; RCP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altLang="fr-FR" dirty="0" smtClean="0"/>
              <a:t> </a:t>
            </a:r>
            <a:r>
              <a:rPr lang="fr-FR" altLang="fr-FR" dirty="0">
                <a:solidFill>
                  <a:schemeClr val="bg1">
                    <a:lumMod val="85000"/>
                  </a:schemeClr>
                </a:solidFill>
              </a:rPr>
              <a:t>Stimuler les questions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altLang="fr-FR" dirty="0" smtClean="0"/>
              <a:t> </a:t>
            </a:r>
            <a:r>
              <a:rPr lang="fr-FR" altLang="fr-FR" dirty="0" smtClean="0">
                <a:solidFill>
                  <a:srgbClr val="3373BA"/>
                </a:solidFill>
              </a:rPr>
              <a:t>Transmettre l’information</a:t>
            </a:r>
            <a:endParaRPr lang="fr-FR" altLang="fr-FR" dirty="0">
              <a:solidFill>
                <a:srgbClr val="3373BA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4C2A-3C1F-442A-9D7E-3177E6E67035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10" y="785641"/>
            <a:ext cx="5067300" cy="541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68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Améliorer </a:t>
            </a: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l’information </a:t>
            </a:r>
            <a:r>
              <a:rPr lang="en-US" dirty="0"/>
              <a:t>: </a:t>
            </a:r>
            <a:r>
              <a:rPr lang="fr-FR" altLang="fr-FR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1b)</a:t>
            </a: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/>
              <a:t>présenter</a:t>
            </a:r>
            <a:r>
              <a:rPr lang="en-US" dirty="0" smtClean="0"/>
              <a:t> les options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7992" y="1331844"/>
            <a:ext cx="6106060" cy="4845120"/>
          </a:xfrm>
        </p:spPr>
        <p:txBody>
          <a:bodyPr/>
          <a:lstStyle/>
          <a:p>
            <a:r>
              <a:rPr lang="fr-FR" altLang="fr-FR" dirty="0"/>
              <a:t>Information chiffrée compréhensible (fréquences naturelles, pictogrammes)</a:t>
            </a:r>
          </a:p>
          <a:p>
            <a:endParaRPr lang="fr-FR" alt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117494" y="6281533"/>
            <a:ext cx="2743200" cy="365125"/>
          </a:xfrm>
        </p:spPr>
        <p:txBody>
          <a:bodyPr/>
          <a:lstStyle/>
          <a:p>
            <a:fld id="{AF504C2A-3C1F-442A-9D7E-3177E6E67035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4" t="34311" r="25046" b="16461"/>
          <a:stretch/>
        </p:blipFill>
        <p:spPr bwMode="auto">
          <a:xfrm>
            <a:off x="6841379" y="1296782"/>
            <a:ext cx="4646716" cy="253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5" t="22274" r="25138" b="34873"/>
          <a:stretch/>
        </p:blipFill>
        <p:spPr bwMode="auto">
          <a:xfrm>
            <a:off x="6696983" y="3790766"/>
            <a:ext cx="4791112" cy="221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1" t="18519" r="25046" b="72122"/>
          <a:stretch/>
        </p:blipFill>
        <p:spPr bwMode="auto">
          <a:xfrm>
            <a:off x="6688670" y="814647"/>
            <a:ext cx="5226200" cy="5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1" t="17819" r="25417" b="45391"/>
          <a:stretch/>
        </p:blipFill>
        <p:spPr bwMode="auto">
          <a:xfrm>
            <a:off x="213043" y="2460568"/>
            <a:ext cx="6559648" cy="270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3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4" t="34311" r="25046" b="16461"/>
          <a:stretch/>
        </p:blipFill>
        <p:spPr bwMode="auto">
          <a:xfrm>
            <a:off x="6841379" y="1296782"/>
            <a:ext cx="4646716" cy="253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5" t="22274" r="25138" b="34873"/>
          <a:stretch/>
        </p:blipFill>
        <p:spPr bwMode="auto">
          <a:xfrm>
            <a:off x="6696983" y="3790766"/>
            <a:ext cx="4791112" cy="221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1" t="18519" r="25046" b="72122"/>
          <a:stretch/>
        </p:blipFill>
        <p:spPr bwMode="auto">
          <a:xfrm>
            <a:off x="6688670" y="814647"/>
            <a:ext cx="5226200" cy="5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Délibération </a:t>
            </a:r>
            <a:r>
              <a:rPr lang="en-US" dirty="0"/>
              <a:t>: </a:t>
            </a:r>
            <a:r>
              <a:rPr lang="en-US" dirty="0" smtClean="0"/>
              <a:t>discussion des </a:t>
            </a:r>
            <a:r>
              <a:rPr lang="en-US" dirty="0" err="1" smtClean="0"/>
              <a:t>préférences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7992" y="1331844"/>
            <a:ext cx="6106060" cy="4845120"/>
          </a:xfrm>
        </p:spPr>
        <p:txBody>
          <a:bodyPr/>
          <a:lstStyle/>
          <a:p>
            <a:r>
              <a:rPr lang="fr-FR" altLang="fr-FR" dirty="0" smtClean="0"/>
              <a:t>L’information ne suffit pas</a:t>
            </a:r>
          </a:p>
          <a:p>
            <a:pPr marL="0" indent="0">
              <a:buNone/>
            </a:pPr>
            <a:r>
              <a:rPr lang="fr-FR" altLang="fr-FR" dirty="0" smtClean="0">
                <a:solidFill>
                  <a:srgbClr val="3373BA"/>
                </a:solidFill>
                <a:sym typeface="Wingdings" panose="05000000000000000000" pitchFamily="2" charset="2"/>
              </a:rPr>
              <a:t></a:t>
            </a:r>
            <a:r>
              <a:rPr lang="fr-FR" altLang="fr-FR" dirty="0" smtClean="0">
                <a:sym typeface="Wingdings" panose="05000000000000000000" pitchFamily="2" charset="2"/>
              </a:rPr>
              <a:t> </a:t>
            </a:r>
            <a:r>
              <a:rPr lang="fr-FR" altLang="fr-FR" dirty="0" smtClean="0"/>
              <a:t>promotion </a:t>
            </a:r>
            <a:r>
              <a:rPr lang="fr-FR" altLang="fr-FR" dirty="0"/>
              <a:t>de la participation du patient en lui demandant d’exprimer ses </a:t>
            </a:r>
            <a:r>
              <a:rPr lang="fr-FR" altLang="fr-FR" dirty="0" smtClean="0"/>
              <a:t>valeurs</a:t>
            </a:r>
            <a:endParaRPr lang="fr-FR" alt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117494" y="6281533"/>
            <a:ext cx="2743200" cy="365125"/>
          </a:xfrm>
        </p:spPr>
        <p:txBody>
          <a:bodyPr/>
          <a:lstStyle/>
          <a:p>
            <a:fld id="{AF504C2A-3C1F-442A-9D7E-3177E6E67035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5" t="74926" r="25138" b="6378"/>
          <a:stretch/>
        </p:blipFill>
        <p:spPr bwMode="auto">
          <a:xfrm>
            <a:off x="149628" y="3277944"/>
            <a:ext cx="6649871" cy="134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2743199" y="5160964"/>
            <a:ext cx="2676699" cy="631767"/>
            <a:chOff x="2743199" y="5160964"/>
            <a:chExt cx="2676699" cy="631767"/>
          </a:xfrm>
        </p:grpSpPr>
        <p:sp>
          <p:nvSpPr>
            <p:cNvPr id="8" name="Légende encadrée 2 7"/>
            <p:cNvSpPr/>
            <p:nvPr/>
          </p:nvSpPr>
          <p:spPr>
            <a:xfrm>
              <a:off x="2743199" y="5160964"/>
              <a:ext cx="2676699" cy="631767"/>
            </a:xfrm>
            <a:prstGeom prst="borderCallout2">
              <a:avLst>
                <a:gd name="adj1" fmla="val 43750"/>
                <a:gd name="adj2" fmla="val 106263"/>
                <a:gd name="adj3" fmla="val 47698"/>
                <a:gd name="adj4" fmla="val 128053"/>
                <a:gd name="adj5" fmla="val 91447"/>
                <a:gd name="adj6" fmla="val 157060"/>
              </a:avLst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801742" y="5276792"/>
              <a:ext cx="25596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altLang="fr-FR" sz="2000" b="1" dirty="0" smtClean="0">
                  <a:solidFill>
                    <a:schemeClr val="accent2"/>
                  </a:solidFill>
                </a:rPr>
                <a:t>Choix parfois difficile !</a:t>
              </a:r>
              <a:endParaRPr lang="fr-FR" sz="20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6" name="Rectangle à coins arrondis 5"/>
          <p:cNvSpPr/>
          <p:nvPr/>
        </p:nvSpPr>
        <p:spPr>
          <a:xfrm>
            <a:off x="6799499" y="3790766"/>
            <a:ext cx="4547374" cy="1005678"/>
          </a:xfrm>
          <a:prstGeom prst="roundRect">
            <a:avLst/>
          </a:prstGeom>
          <a:noFill/>
          <a:ln w="57150">
            <a:solidFill>
              <a:srgbClr val="3373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07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4551"/>
            <a:ext cx="10515600" cy="2852737"/>
          </a:xfrm>
        </p:spPr>
        <p:txBody>
          <a:bodyPr>
            <a:normAutofit/>
          </a:bodyPr>
          <a:lstStyle/>
          <a:p>
            <a:r>
              <a:rPr lang="fr-FR" altLang="fr-FR" sz="4000" b="1" i="1" dirty="0">
                <a:solidFill>
                  <a:srgbClr val="3373B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L’autonomie de décision du patient : </a:t>
            </a:r>
            <a:br>
              <a:rPr lang="fr-FR" altLang="fr-FR" sz="4000" b="1" i="1" dirty="0">
                <a:solidFill>
                  <a:srgbClr val="3373B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sz="4000" b="1" i="1" dirty="0">
                <a:solidFill>
                  <a:srgbClr val="3373B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souhaitée </a:t>
            </a:r>
            <a:r>
              <a:rPr lang="fr-FR" altLang="fr-FR" sz="4000" dirty="0">
                <a:sym typeface="Wingdings" panose="05000000000000000000" pitchFamily="2" charset="2"/>
              </a:rPr>
              <a:t> </a:t>
            </a:r>
            <a:r>
              <a:rPr lang="fr-FR" altLang="fr-FR" sz="4000" b="1" i="1" dirty="0" smtClean="0">
                <a:solidFill>
                  <a:srgbClr val="3373B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subie</a:t>
            </a:r>
            <a:r>
              <a:rPr lang="fr-FR" altLang="fr-FR" sz="4000" dirty="0">
                <a:sym typeface="Wingdings" panose="05000000000000000000" pitchFamily="2" charset="2"/>
              </a:rPr>
              <a:t> </a:t>
            </a:r>
            <a:r>
              <a:rPr lang="fr-FR" altLang="fr-FR" sz="4000" dirty="0">
                <a:solidFill>
                  <a:schemeClr val="accent2"/>
                </a:solidFill>
                <a:sym typeface="Wingdings" panose="05000000000000000000" pitchFamily="2" charset="2"/>
              </a:rPr>
              <a:t></a:t>
            </a:r>
            <a:r>
              <a:rPr lang="fr-FR" altLang="fr-FR" sz="4000" b="1" i="1" dirty="0" smtClean="0">
                <a:solidFill>
                  <a:srgbClr val="3373B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  <a:endParaRPr lang="fr-FR" sz="4000" dirty="0">
              <a:solidFill>
                <a:srgbClr val="3373BA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3054276"/>
            <a:ext cx="10515600" cy="1500187"/>
          </a:xfrm>
        </p:spPr>
        <p:txBody>
          <a:bodyPr>
            <a:noAutofit/>
          </a:bodyPr>
          <a:lstStyle/>
          <a:p>
            <a:r>
              <a:rPr lang="fr-FR" altLang="fr-FR" sz="3200" i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alt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Soignants</a:t>
            </a:r>
          </a:p>
          <a:p>
            <a:r>
              <a:rPr lang="fr-FR" alt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- Patients</a:t>
            </a:r>
          </a:p>
          <a:p>
            <a:r>
              <a:rPr lang="fr-FR" alt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- Société</a:t>
            </a:r>
            <a:endParaRPr lang="fr-FR" alt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76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769" y="1400175"/>
            <a:ext cx="6890038" cy="39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 Délibération </a:t>
            </a:r>
            <a:r>
              <a:rPr lang="en-US" dirty="0"/>
              <a:t>: </a:t>
            </a:r>
            <a:r>
              <a:rPr lang="fr-FR" altLang="fr-FR" dirty="0"/>
              <a:t>Préférences individuelles </a:t>
            </a:r>
            <a:r>
              <a:rPr lang="fr-FR" altLang="fr-FR" i="1" dirty="0"/>
              <a:t>vs </a:t>
            </a:r>
            <a:r>
              <a:rPr lang="fr-FR" altLang="fr-FR" dirty="0"/>
              <a:t>moyennes</a:t>
            </a:r>
            <a:br>
              <a:rPr lang="fr-FR" alt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7992" y="1331844"/>
            <a:ext cx="5374540" cy="4845120"/>
          </a:xfrm>
        </p:spPr>
        <p:txBody>
          <a:bodyPr/>
          <a:lstStyle/>
          <a:p>
            <a:r>
              <a:rPr lang="fr-FR" altLang="fr-FR" dirty="0" smtClean="0"/>
              <a:t>Difficultés d’anticipation :</a:t>
            </a:r>
          </a:p>
          <a:p>
            <a:pPr lvl="1"/>
            <a:r>
              <a:rPr lang="fr-FR" altLang="fr-FR" sz="2800" dirty="0" smtClean="0"/>
              <a:t>comment </a:t>
            </a:r>
            <a:r>
              <a:rPr lang="fr-FR" altLang="fr-FR" sz="2800" dirty="0"/>
              <a:t>prendre en compte dans la prise de décision un risque d’effet secondaire qui n’a jamais été vécu ? </a:t>
            </a:r>
            <a:endParaRPr lang="fr-FR" altLang="fr-FR" sz="2800" dirty="0" smtClean="0"/>
          </a:p>
          <a:p>
            <a:pPr lvl="1"/>
            <a:endParaRPr lang="fr-FR" altLang="fr-FR" sz="2800" dirty="0"/>
          </a:p>
          <a:p>
            <a:r>
              <a:rPr lang="fr-FR" altLang="fr-FR" dirty="0" smtClean="0"/>
              <a:t>Utiliser le vécu d’autres patients ?</a:t>
            </a:r>
          </a:p>
          <a:p>
            <a:pPr lvl="1"/>
            <a:endParaRPr lang="fr-FR" alt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4C2A-3C1F-442A-9D7E-3177E6E67035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238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3)</a:t>
            </a: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Décision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/>
              <a:t>Souhait de participation à la décision</a:t>
            </a:r>
            <a:endParaRPr lang="fr-FR" altLang="fr-FR" dirty="0"/>
          </a:p>
          <a:p>
            <a:pPr lvl="1"/>
            <a:r>
              <a:rPr lang="fr-FR" altLang="fr-FR" dirty="0" smtClean="0"/>
              <a:t>Ne pas imposer la participation : </a:t>
            </a:r>
            <a:r>
              <a:rPr lang="fr-FR" altLang="fr-FR" i="1" dirty="0" smtClean="0"/>
              <a:t>maintenant que nous avons discuté des options et de ce qui est important pour vous, comment souhaitez vous que la décision soit prise?</a:t>
            </a:r>
          </a:p>
          <a:p>
            <a:pPr lvl="1"/>
            <a:r>
              <a:rPr lang="fr-FR" altLang="fr-FR" dirty="0" smtClean="0"/>
              <a:t>Laisser du temps de réflexion si besoin en famille</a:t>
            </a:r>
          </a:p>
          <a:p>
            <a:pPr lvl="1"/>
            <a:endParaRPr lang="fr-FR" altLang="fr-FR" dirty="0" smtClean="0"/>
          </a:p>
          <a:p>
            <a:pPr marL="228600"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altLang="fr-FR" sz="2800" dirty="0" smtClean="0"/>
              <a:t>Décision finale </a:t>
            </a:r>
            <a:endParaRPr lang="fr-FR" altLang="fr-FR" dirty="0"/>
          </a:p>
          <a:p>
            <a:pPr lvl="1"/>
            <a:r>
              <a:rPr lang="fr-FR" altLang="fr-FR" dirty="0" smtClean="0"/>
              <a:t>Vérifier </a:t>
            </a:r>
            <a:r>
              <a:rPr lang="fr-FR" altLang="fr-FR" dirty="0"/>
              <a:t>que le patient est d’accord avec la décision en </a:t>
            </a:r>
            <a:r>
              <a:rPr lang="fr-FR" altLang="fr-FR" dirty="0" smtClean="0"/>
              <a:t>reformulant</a:t>
            </a:r>
            <a:r>
              <a:rPr lang="fr-FR" altLang="fr-FR" dirty="0"/>
              <a:t> </a:t>
            </a:r>
            <a:r>
              <a:rPr lang="fr-FR" altLang="fr-FR" dirty="0" smtClean="0"/>
              <a:t>:</a:t>
            </a:r>
          </a:p>
          <a:p>
            <a:pPr marL="1255713" lvl="2" indent="-341313"/>
            <a:r>
              <a:rPr lang="fr-FR" altLang="fr-FR" sz="2400" i="1" dirty="0"/>
              <a:t>Savez-vous maintenant quelle décision </a:t>
            </a:r>
            <a:r>
              <a:rPr lang="fr-FR" altLang="fr-FR" sz="2400" b="1" i="1" dirty="0">
                <a:solidFill>
                  <a:srgbClr val="3373BA"/>
                </a:solidFill>
              </a:rPr>
              <a:t>vous</a:t>
            </a:r>
            <a:r>
              <a:rPr lang="fr-FR" altLang="fr-FR" sz="2400" i="1" dirty="0"/>
              <a:t> voulez prendre? "</a:t>
            </a:r>
          </a:p>
          <a:p>
            <a:pPr marL="1255713" lvl="2" indent="-341313"/>
            <a:r>
              <a:rPr lang="fr-FR" altLang="fr-FR" sz="2400" i="1" dirty="0"/>
              <a:t>Suite à notre discussion, je pense que le mieux est que </a:t>
            </a:r>
            <a:r>
              <a:rPr lang="fr-FR" altLang="fr-FR" sz="2400" b="1" i="1" dirty="0">
                <a:solidFill>
                  <a:srgbClr val="3373BA"/>
                </a:solidFill>
              </a:rPr>
              <a:t>nous</a:t>
            </a:r>
            <a:r>
              <a:rPr lang="fr-FR" altLang="fr-FR" sz="2400" i="1" dirty="0"/>
              <a:t> décidions…</a:t>
            </a:r>
          </a:p>
          <a:p>
            <a:pPr marL="1255713" lvl="2" indent="-341313"/>
            <a:r>
              <a:rPr lang="fr-FR" altLang="fr-FR" sz="2400" i="1" dirty="0"/>
              <a:t>Si je vous comprends bien, vous avez tendance à vouloir </a:t>
            </a:r>
            <a:r>
              <a:rPr lang="fr-FR" altLang="fr-FR" sz="2400" i="1" dirty="0" smtClean="0"/>
              <a:t>privilégier… </a:t>
            </a:r>
            <a:r>
              <a:rPr lang="fr-FR" altLang="fr-FR" sz="2400" i="1" dirty="0"/>
              <a:t>et </a:t>
            </a:r>
            <a:r>
              <a:rPr lang="fr-FR" altLang="fr-FR" sz="2400" b="1" i="1" dirty="0">
                <a:solidFill>
                  <a:srgbClr val="3373BA"/>
                </a:solidFill>
              </a:rPr>
              <a:t>je</a:t>
            </a:r>
            <a:r>
              <a:rPr lang="fr-FR" altLang="fr-FR" sz="2400" i="1" dirty="0"/>
              <a:t> vous propose donc</a:t>
            </a:r>
            <a:r>
              <a:rPr lang="fr-FR" altLang="fr-FR" sz="2400" i="1" dirty="0" smtClean="0"/>
              <a:t>…</a:t>
            </a:r>
            <a:endParaRPr lang="fr-FR" altLang="fr-FR" sz="24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4C2A-3C1F-442A-9D7E-3177E6E67035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5" name="Double flèche horizontale 4"/>
          <p:cNvSpPr/>
          <p:nvPr/>
        </p:nvSpPr>
        <p:spPr>
          <a:xfrm rot="5400000">
            <a:off x="619299" y="4601096"/>
            <a:ext cx="1512922" cy="573584"/>
          </a:xfrm>
          <a:prstGeom prst="leftRightArrow">
            <a:avLst>
              <a:gd name="adj1" fmla="val 50000"/>
              <a:gd name="adj2" fmla="val 23417"/>
            </a:avLst>
          </a:prstGeom>
          <a:solidFill>
            <a:srgbClr val="5B9BD5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1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/>
              <a:t>Autonomie de décision souhaitable et souhaitée par la majorité (lorsque la décision s’y prête)</a:t>
            </a:r>
          </a:p>
          <a:p>
            <a:endParaRPr lang="fr-FR" altLang="fr-FR" dirty="0"/>
          </a:p>
          <a:p>
            <a:r>
              <a:rPr lang="fr-FR" altLang="fr-FR" dirty="0" smtClean="0"/>
              <a:t>Efforts à faire pour promouvoir l’implication des patients ?</a:t>
            </a:r>
          </a:p>
          <a:p>
            <a:pPr lvl="1"/>
            <a:r>
              <a:rPr lang="fr-FR" altLang="fr-FR" dirty="0" smtClean="0"/>
              <a:t>Formations</a:t>
            </a:r>
          </a:p>
          <a:p>
            <a:pPr lvl="1"/>
            <a:r>
              <a:rPr lang="fr-FR" altLang="fr-FR" dirty="0" smtClean="0"/>
              <a:t>Outils d’aide à la décision</a:t>
            </a:r>
          </a:p>
          <a:p>
            <a:pPr lvl="1"/>
            <a:r>
              <a:rPr lang="fr-FR" altLang="fr-FR" dirty="0" smtClean="0"/>
              <a:t>Feedback vers les médecins</a:t>
            </a:r>
          </a:p>
          <a:p>
            <a:pPr lvl="1"/>
            <a:r>
              <a:rPr lang="fr-FR" altLang="fr-FR" dirty="0" smtClean="0"/>
              <a:t>Promotion des essais cliniques</a:t>
            </a:r>
          </a:p>
          <a:p>
            <a:pPr lvl="1"/>
            <a:endParaRPr lang="fr-FR" altLang="fr-FR" dirty="0"/>
          </a:p>
          <a:p>
            <a:pPr lvl="1"/>
            <a:endParaRPr lang="fr-FR" alt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4C2A-3C1F-442A-9D7E-3177E6E67035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73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Soignants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altLang="fr-FR" b="1" dirty="0">
                <a:solidFill>
                  <a:srgbClr val="3373BA"/>
                </a:solidFill>
                <a:sym typeface="Wingdings" panose="05000000000000000000" pitchFamily="2" charset="2"/>
              </a:rPr>
              <a:t></a:t>
            </a:r>
            <a:r>
              <a:rPr lang="fr-FR" altLang="fr-FR" dirty="0">
                <a:sym typeface="Wingdings" panose="05000000000000000000" pitchFamily="2" charset="2"/>
              </a:rPr>
              <a:t> </a:t>
            </a:r>
            <a:r>
              <a:rPr lang="fr-FR" altLang="fr-FR" dirty="0" smtClean="0"/>
              <a:t>Littérature abondante en faveur :</a:t>
            </a:r>
            <a:endParaRPr lang="fr-FR" altLang="fr-FR" dirty="0"/>
          </a:p>
          <a:p>
            <a:pPr lvl="1"/>
            <a:r>
              <a:rPr lang="fr-FR" altLang="fr-FR" dirty="0"/>
              <a:t>Théorique : </a:t>
            </a:r>
            <a:r>
              <a:rPr lang="en-US" altLang="fr-FR" i="1" dirty="0" smtClean="0"/>
              <a:t>patient-centered </a:t>
            </a:r>
            <a:r>
              <a:rPr lang="en-US" altLang="fr-FR" i="1" dirty="0"/>
              <a:t>care </a:t>
            </a:r>
            <a:r>
              <a:rPr lang="en-US" altLang="fr-FR" dirty="0" err="1"/>
              <a:t>voire</a:t>
            </a:r>
            <a:r>
              <a:rPr lang="en-US" altLang="fr-FR" i="1" dirty="0"/>
              <a:t> personalized medicine, shared decision-making, evidence-based medicine, patient empowerment, etc</a:t>
            </a:r>
            <a:r>
              <a:rPr lang="en-US" altLang="fr-FR" i="1" dirty="0" smtClean="0"/>
              <a:t>.</a:t>
            </a:r>
            <a:endParaRPr lang="fr-FR" alt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4C2A-3C1F-442A-9D7E-3177E6E67035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88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i="1" dirty="0" smtClean="0"/>
              <a:t>Evidence-based </a:t>
            </a:r>
            <a:r>
              <a:rPr lang="en-US" altLang="fr-FR" i="1" dirty="0"/>
              <a:t>medicine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4C2A-3C1F-442A-9D7E-3177E6E67035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4" name="Imag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12" y="914400"/>
            <a:ext cx="5573713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4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094437"/>
              </p:ext>
            </p:extLst>
          </p:nvPr>
        </p:nvGraphicFramePr>
        <p:xfrm>
          <a:off x="6109508" y="939567"/>
          <a:ext cx="5693802" cy="467377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44965"/>
                <a:gridCol w="788566"/>
                <a:gridCol w="1241570"/>
                <a:gridCol w="310393"/>
                <a:gridCol w="1031846"/>
                <a:gridCol w="327170"/>
                <a:gridCol w="1149292"/>
              </a:tblGrid>
              <a:tr h="57045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Etape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  Décision paternaliste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(…)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Décision partagée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(…)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Décision informée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/>
                </a:tc>
              </a:tr>
              <a:tr h="398785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FFC000"/>
                          </a:solidFill>
                          <a:effectLst/>
                        </a:rPr>
                        <a:t>1) </a:t>
                      </a:r>
                      <a:r>
                        <a:rPr lang="fr-FR" sz="1800" dirty="0">
                          <a:effectLst/>
                        </a:rPr>
                        <a:t>Echange </a:t>
                      </a:r>
                      <a:r>
                        <a:rPr lang="fr-FR" sz="1800" dirty="0" smtClean="0">
                          <a:effectLst/>
                        </a:rPr>
                        <a:t>d’info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cap="all" dirty="0">
                          <a:effectLst/>
                        </a:rPr>
                        <a:t>  Flux</a:t>
                      </a:r>
                      <a:endParaRPr lang="fr-FR" sz="1600" b="1" i="1" dirty="0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Unidirectionnel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Bidirectionnel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Unidirectionnel 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</a:tr>
              <a:tr h="5872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cap="all">
                          <a:effectLst/>
                        </a:rPr>
                        <a:t>  Sens</a:t>
                      </a:r>
                      <a:endParaRPr lang="fr-FR" sz="1600" b="1" i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Médecin </a:t>
                      </a:r>
                      <a:r>
                        <a:rPr lang="fr-FR" sz="1400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FR" sz="1400" dirty="0">
                          <a:effectLst/>
                        </a:rPr>
                        <a:t> Patient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Médecin </a:t>
                      </a:r>
                      <a:r>
                        <a:rPr lang="fr-FR" sz="1400" dirty="0">
                          <a:effectLst/>
                          <a:sym typeface="Wingdings 3" panose="05040102010807070707" pitchFamily="18" charset="2"/>
                        </a:rPr>
                        <a:t></a:t>
                      </a:r>
                      <a:r>
                        <a:rPr lang="fr-FR" sz="1400" dirty="0">
                          <a:effectLst/>
                        </a:rPr>
                        <a:t> Patient 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Patient </a:t>
                      </a:r>
                      <a:r>
                        <a:rPr lang="fr-FR" sz="14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FR" sz="1400">
                          <a:effectLst/>
                        </a:rPr>
                        <a:t> Médecin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</a:tr>
              <a:tr h="35269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cap="all">
                          <a:effectLst/>
                        </a:rPr>
                        <a:t>  Nature</a:t>
                      </a:r>
                      <a:endParaRPr lang="fr-FR" sz="1600" b="1" i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Médicale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Médicale et personnelle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Médicale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</a:tr>
              <a:tr h="7881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400" cap="all">
                          <a:effectLst/>
                        </a:rPr>
                        <a:t>Quantité         minimale</a:t>
                      </a:r>
                      <a:endParaRPr lang="fr-FR" sz="1600" b="1" i="1">
                        <a:solidFill>
                          <a:srgbClr val="243F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Minimum légal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Toute information pertinente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Toute information pertinente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</a:tr>
              <a:tr h="4586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</a:tr>
              <a:tr h="83852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FFC000"/>
                          </a:solidFill>
                          <a:effectLst/>
                        </a:rPr>
                        <a:t>2)</a:t>
                      </a:r>
                      <a:r>
                        <a:rPr lang="fr-FR" sz="1800" dirty="0">
                          <a:effectLst/>
                        </a:rPr>
                        <a:t> Délibération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Médecin(s)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Médecin(s) et Patient   </a:t>
                      </a: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(</a:t>
                      </a:r>
                      <a:r>
                        <a:rPr lang="fr-FR" sz="1400" dirty="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fr-FR" sz="1400" dirty="0">
                          <a:effectLst/>
                        </a:rPr>
                        <a:t> proches) 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Patient </a:t>
                      </a:r>
                      <a:endParaRPr lang="en-US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(</a:t>
                      </a:r>
                      <a:r>
                        <a:rPr lang="en-US" sz="1400" dirty="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proches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fr-FR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</a:tr>
              <a:tr h="4586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54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</a:tr>
              <a:tr h="30848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FFC000"/>
                          </a:solidFill>
                          <a:effectLst/>
                        </a:rPr>
                        <a:t>3)</a:t>
                      </a:r>
                      <a:r>
                        <a:rPr lang="fr-FR" sz="1800" dirty="0">
                          <a:effectLst/>
                        </a:rPr>
                        <a:t> Décision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Médecin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Médecin et Patient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Patient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3" marR="2303" marT="2303" marB="2303" anchor="ctr"/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i="1" dirty="0" smtClean="0"/>
              <a:t>Shared decision-making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4C2A-3C1F-442A-9D7E-3177E6E67035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5" name="Imag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12" y="914400"/>
            <a:ext cx="5573713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uble flèche horizontale 5"/>
          <p:cNvSpPr/>
          <p:nvPr/>
        </p:nvSpPr>
        <p:spPr>
          <a:xfrm rot="3455964">
            <a:off x="305754" y="2752755"/>
            <a:ext cx="4758598" cy="1174459"/>
          </a:xfrm>
          <a:prstGeom prst="leftRightArrow">
            <a:avLst/>
          </a:prstGeom>
          <a:solidFill>
            <a:srgbClr val="5B9BD5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5" name="Image 2" descr="ec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18256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uble flèche horizontale 6"/>
          <p:cNvSpPr/>
          <p:nvPr/>
        </p:nvSpPr>
        <p:spPr>
          <a:xfrm>
            <a:off x="7373923" y="50333"/>
            <a:ext cx="4810805" cy="1174459"/>
          </a:xfrm>
          <a:prstGeom prst="leftRightArrow">
            <a:avLst/>
          </a:prstGeom>
          <a:solidFill>
            <a:srgbClr val="5B9BD5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35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Importance du contexte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4C2A-3C1F-442A-9D7E-3177E6E67035}" type="slidenum">
              <a:rPr lang="fr-FR" smtClean="0"/>
              <a:pPr/>
              <a:t>6</a:t>
            </a:fld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1055068" y="979460"/>
            <a:ext cx="6143753" cy="4995625"/>
            <a:chOff x="2464268" y="924885"/>
            <a:chExt cx="5842823" cy="4750932"/>
          </a:xfrm>
        </p:grpSpPr>
        <p:pic>
          <p:nvPicPr>
            <p:cNvPr id="1025" name="Image 2" descr="ecblan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363" y="1758513"/>
              <a:ext cx="95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76"/>
            <p:cNvSpPr>
              <a:spLocks noChangeArrowheads="1"/>
            </p:cNvSpPr>
            <p:nvPr/>
          </p:nvSpPr>
          <p:spPr bwMode="auto">
            <a:xfrm>
              <a:off x="2464268" y="2969585"/>
              <a:ext cx="142186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6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conséquences</a:t>
              </a:r>
              <a:endParaRPr lang="fr-FR" altLang="fr-FR" sz="1400" dirty="0"/>
            </a:p>
          </p:txBody>
        </p:sp>
        <p:grpSp>
          <p:nvGrpSpPr>
            <p:cNvPr id="13" name="Group 2"/>
            <p:cNvGrpSpPr>
              <a:grpSpLocks/>
            </p:cNvGrpSpPr>
            <p:nvPr/>
          </p:nvGrpSpPr>
          <p:grpSpPr bwMode="auto">
            <a:xfrm>
              <a:off x="3850811" y="924885"/>
              <a:ext cx="100013" cy="4114800"/>
              <a:chOff x="3105" y="4650"/>
              <a:chExt cx="157" cy="6480"/>
            </a:xfrm>
          </p:grpSpPr>
          <p:sp>
            <p:nvSpPr>
              <p:cNvPr id="126" name="Line 3"/>
              <p:cNvSpPr>
                <a:spLocks noChangeShapeType="1"/>
              </p:cNvSpPr>
              <p:nvPr/>
            </p:nvSpPr>
            <p:spPr bwMode="auto">
              <a:xfrm flipV="1">
                <a:off x="3182" y="4800"/>
                <a:ext cx="1" cy="63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" name="Freeform 4"/>
              <p:cNvSpPr>
                <a:spLocks/>
              </p:cNvSpPr>
              <p:nvPr/>
            </p:nvSpPr>
            <p:spPr bwMode="auto">
              <a:xfrm>
                <a:off x="3105" y="4650"/>
                <a:ext cx="157" cy="158"/>
              </a:xfrm>
              <a:custGeom>
                <a:avLst/>
                <a:gdLst>
                  <a:gd name="T0" fmla="*/ 157 w 157"/>
                  <a:gd name="T1" fmla="*/ 158 h 158"/>
                  <a:gd name="T2" fmla="*/ 77 w 157"/>
                  <a:gd name="T3" fmla="*/ 0 h 158"/>
                  <a:gd name="T4" fmla="*/ 0 w 157"/>
                  <a:gd name="T5" fmla="*/ 158 h 158"/>
                  <a:gd name="T6" fmla="*/ 157 w 157"/>
                  <a:gd name="T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158">
                    <a:moveTo>
                      <a:pt x="157" y="158"/>
                    </a:moveTo>
                    <a:lnTo>
                      <a:pt x="77" y="0"/>
                    </a:lnTo>
                    <a:lnTo>
                      <a:pt x="0" y="158"/>
                    </a:lnTo>
                    <a:lnTo>
                      <a:pt x="157" y="1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4" name="Group 5"/>
            <p:cNvGrpSpPr>
              <a:grpSpLocks/>
            </p:cNvGrpSpPr>
            <p:nvPr/>
          </p:nvGrpSpPr>
          <p:grpSpPr bwMode="auto">
            <a:xfrm>
              <a:off x="3900024" y="4990473"/>
              <a:ext cx="4191000" cy="100013"/>
              <a:chOff x="3182" y="11053"/>
              <a:chExt cx="6600" cy="157"/>
            </a:xfrm>
          </p:grpSpPr>
          <p:sp>
            <p:nvSpPr>
              <p:cNvPr id="124" name="Line 6"/>
              <p:cNvSpPr>
                <a:spLocks noChangeShapeType="1"/>
              </p:cNvSpPr>
              <p:nvPr/>
            </p:nvSpPr>
            <p:spPr bwMode="auto">
              <a:xfrm>
                <a:off x="3182" y="11130"/>
                <a:ext cx="645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25" name="Freeform 7"/>
              <p:cNvSpPr>
                <a:spLocks/>
              </p:cNvSpPr>
              <p:nvPr/>
            </p:nvSpPr>
            <p:spPr bwMode="auto">
              <a:xfrm>
                <a:off x="9627" y="11053"/>
                <a:ext cx="155" cy="157"/>
              </a:xfrm>
              <a:custGeom>
                <a:avLst/>
                <a:gdLst>
                  <a:gd name="T0" fmla="*/ 0 w 155"/>
                  <a:gd name="T1" fmla="*/ 157 h 157"/>
                  <a:gd name="T2" fmla="*/ 155 w 155"/>
                  <a:gd name="T3" fmla="*/ 77 h 157"/>
                  <a:gd name="T4" fmla="*/ 0 w 155"/>
                  <a:gd name="T5" fmla="*/ 0 h 157"/>
                  <a:gd name="T6" fmla="*/ 0 w 155"/>
                  <a:gd name="T7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5" h="157">
                    <a:moveTo>
                      <a:pt x="0" y="157"/>
                    </a:moveTo>
                    <a:lnTo>
                      <a:pt x="155" y="77"/>
                    </a:lnTo>
                    <a:lnTo>
                      <a:pt x="0" y="0"/>
                    </a:lnTo>
                    <a:lnTo>
                      <a:pt x="0" y="1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</p:grp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3900024" y="924885"/>
              <a:ext cx="4191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000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3900024" y="2982285"/>
              <a:ext cx="4191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000"/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6033624" y="924885"/>
              <a:ext cx="0" cy="411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8091024" y="924885"/>
              <a:ext cx="0" cy="411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5195424" y="5115885"/>
              <a:ext cx="1677988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2000"/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5435136" y="5168273"/>
              <a:ext cx="137537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INCERTITUDE</a:t>
              </a:r>
              <a:endParaRPr lang="fr-FR" altLang="fr-FR" sz="1400"/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2909424" y="2601285"/>
              <a:ext cx="1144588" cy="73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3214224" y="955048"/>
              <a:ext cx="6873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2000"/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3353924" y="1013785"/>
              <a:ext cx="47769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400">
                  <a:solidFill>
                    <a:srgbClr val="000000"/>
                  </a:solidFill>
                  <a:latin typeface="Arial" panose="020B0604020202020204" pitchFamily="34" charset="0"/>
                </a:rPr>
                <a:t>Haute</a:t>
              </a:r>
              <a:endParaRPr lang="fr-FR" altLang="fr-FR" sz="1400"/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3214224" y="4734885"/>
              <a:ext cx="6873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2000"/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3345986" y="4793623"/>
              <a:ext cx="49853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400">
                  <a:solidFill>
                    <a:srgbClr val="000000"/>
                  </a:solidFill>
                  <a:latin typeface="Arial" panose="020B0604020202020204" pitchFamily="34" charset="0"/>
                </a:rPr>
                <a:t>Basse</a:t>
              </a:r>
              <a:endParaRPr lang="fr-FR" altLang="fr-FR" sz="1400"/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3823824" y="5146048"/>
              <a:ext cx="2973388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2000"/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3915899" y="5204785"/>
              <a:ext cx="49853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400">
                  <a:solidFill>
                    <a:srgbClr val="000000"/>
                  </a:solidFill>
                  <a:latin typeface="Arial" panose="020B0604020202020204" pitchFamily="34" charset="0"/>
                </a:rPr>
                <a:t>Basse</a:t>
              </a:r>
              <a:endParaRPr lang="fr-FR" altLang="fr-FR" sz="1400"/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3915899" y="5460373"/>
              <a:ext cx="181940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400">
                  <a:solidFill>
                    <a:srgbClr val="000000"/>
                  </a:solidFill>
                  <a:latin typeface="Arial" panose="020B0604020202020204" pitchFamily="34" charset="0"/>
                </a:rPr>
                <a:t>(1 décision supérieure)</a:t>
              </a:r>
              <a:endParaRPr lang="fr-FR" altLang="fr-FR" sz="1400"/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5119224" y="5146048"/>
              <a:ext cx="2973388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2000"/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7594136" y="5204785"/>
              <a:ext cx="47769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400">
                  <a:solidFill>
                    <a:srgbClr val="000000"/>
                  </a:solidFill>
                  <a:latin typeface="Arial" panose="020B0604020202020204" pitchFamily="34" charset="0"/>
                </a:rPr>
                <a:t>Haute</a:t>
              </a:r>
              <a:endParaRPr lang="fr-FR" altLang="fr-FR" sz="1400"/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6033624" y="1077285"/>
              <a:ext cx="2058988" cy="1830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6125699" y="1131260"/>
              <a:ext cx="18915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B)</a:t>
              </a:r>
              <a:endParaRPr lang="fr-FR" altLang="fr-FR" sz="1400"/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6125699" y="1410660"/>
              <a:ext cx="187070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400">
                  <a:solidFill>
                    <a:srgbClr val="000000"/>
                  </a:solidFill>
                  <a:latin typeface="Arial" panose="020B0604020202020204" pitchFamily="34" charset="0"/>
                </a:rPr>
                <a:t>Décision partagée : Oui</a:t>
              </a:r>
              <a:endParaRPr lang="fr-FR" altLang="fr-FR" sz="1400"/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6125699" y="1685298"/>
              <a:ext cx="191879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400">
                  <a:solidFill>
                    <a:srgbClr val="000000"/>
                  </a:solidFill>
                  <a:latin typeface="Arial" panose="020B0604020202020204" pitchFamily="34" charset="0"/>
                </a:rPr>
                <a:t>Consentement : Informé</a:t>
              </a:r>
              <a:endParaRPr lang="fr-FR" altLang="fr-FR" sz="1400"/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6125699" y="1958348"/>
              <a:ext cx="1852613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200" i="1">
                  <a:solidFill>
                    <a:srgbClr val="000000"/>
                  </a:solidFill>
                  <a:latin typeface="Arial" panose="020B0604020202020204" pitchFamily="34" charset="0"/>
                </a:rPr>
                <a:t>Exemple: Mastectomie OU </a:t>
              </a:r>
              <a:endParaRPr lang="fr-FR" altLang="fr-FR" sz="1200"/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6125699" y="2140910"/>
              <a:ext cx="97155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200" i="1">
                  <a:solidFill>
                    <a:srgbClr val="000000"/>
                  </a:solidFill>
                  <a:latin typeface="Arial" panose="020B0604020202020204" pitchFamily="34" charset="0"/>
                </a:rPr>
                <a:t>Tumorectomie</a:t>
              </a:r>
              <a:endParaRPr lang="fr-FR" altLang="fr-FR" sz="1200"/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7138524" y="2140910"/>
              <a:ext cx="131763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200" i="1">
                  <a:solidFill>
                    <a:srgbClr val="000000"/>
                  </a:solidFill>
                  <a:latin typeface="Arial" panose="020B0604020202020204" pitchFamily="34" charset="0"/>
                </a:rPr>
                <a:t>+ </a:t>
              </a:r>
              <a:endParaRPr lang="fr-FR" altLang="fr-FR" sz="1200"/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6125699" y="2323473"/>
              <a:ext cx="1484313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200" i="1">
                  <a:solidFill>
                    <a:srgbClr val="000000"/>
                  </a:solidFill>
                  <a:latin typeface="Arial" panose="020B0604020202020204" pitchFamily="34" charset="0"/>
                </a:rPr>
                <a:t>radiothérapie pour un </a:t>
              </a:r>
              <a:endParaRPr lang="fr-FR" altLang="fr-FR" sz="1200"/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6125699" y="2506035"/>
              <a:ext cx="1614488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200" i="1">
                  <a:solidFill>
                    <a:srgbClr val="000000"/>
                  </a:solidFill>
                  <a:latin typeface="Arial" panose="020B0604020202020204" pitchFamily="34" charset="0"/>
                </a:rPr>
                <a:t>cancer du sein  détecté </a:t>
              </a:r>
              <a:endParaRPr lang="fr-FR" altLang="fr-FR" sz="1200"/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6125699" y="2688598"/>
              <a:ext cx="877888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200" i="1">
                  <a:solidFill>
                    <a:srgbClr val="000000"/>
                  </a:solidFill>
                  <a:latin typeface="Arial" panose="020B0604020202020204" pitchFamily="34" charset="0"/>
                </a:rPr>
                <a:t>précocement</a:t>
              </a:r>
              <a:endParaRPr lang="fr-FR" altLang="fr-FR" sz="1200"/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3900024" y="1077285"/>
              <a:ext cx="2135188" cy="146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3992099" y="1131260"/>
              <a:ext cx="18915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A)</a:t>
              </a:r>
              <a:endParaRPr lang="fr-FR" altLang="fr-FR" sz="1400"/>
            </a:p>
          </p:txBody>
        </p:sp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3992099" y="1410660"/>
              <a:ext cx="19203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400">
                  <a:solidFill>
                    <a:srgbClr val="000000"/>
                  </a:solidFill>
                  <a:latin typeface="Arial" panose="020B0604020202020204" pitchFamily="34" charset="0"/>
                </a:rPr>
                <a:t>Décision partagée : Non</a:t>
              </a:r>
              <a:endParaRPr lang="fr-FR" altLang="fr-FR" sz="1400"/>
            </a:p>
          </p:txBody>
        </p:sp>
        <p:sp>
          <p:nvSpPr>
            <p:cNvPr id="45" name="Rectangle 41"/>
            <p:cNvSpPr>
              <a:spLocks noChangeArrowheads="1"/>
            </p:cNvSpPr>
            <p:nvPr/>
          </p:nvSpPr>
          <p:spPr bwMode="auto">
            <a:xfrm>
              <a:off x="3992099" y="1685298"/>
              <a:ext cx="191879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400">
                  <a:solidFill>
                    <a:srgbClr val="000000"/>
                  </a:solidFill>
                  <a:latin typeface="Arial" panose="020B0604020202020204" pitchFamily="34" charset="0"/>
                </a:rPr>
                <a:t>Consentement : Informé</a:t>
              </a:r>
              <a:endParaRPr lang="fr-FR" altLang="fr-FR" sz="1400"/>
            </a:p>
          </p:txBody>
        </p:sp>
        <p:sp>
          <p:nvSpPr>
            <p:cNvPr id="46" name="Rectangle 42"/>
            <p:cNvSpPr>
              <a:spLocks noChangeArrowheads="1"/>
            </p:cNvSpPr>
            <p:nvPr/>
          </p:nvSpPr>
          <p:spPr bwMode="auto">
            <a:xfrm>
              <a:off x="3992099" y="1958348"/>
              <a:ext cx="1925638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200" i="1">
                  <a:solidFill>
                    <a:srgbClr val="000000"/>
                  </a:solidFill>
                  <a:latin typeface="Arial" panose="020B0604020202020204" pitchFamily="34" charset="0"/>
                </a:rPr>
                <a:t>Exemple: Laparotomie suite </a:t>
              </a:r>
              <a:endParaRPr lang="fr-FR" altLang="fr-FR" sz="1200"/>
            </a:p>
          </p:txBody>
        </p:sp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3992099" y="2140910"/>
              <a:ext cx="161925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200" i="1">
                  <a:solidFill>
                    <a:srgbClr val="000000"/>
                  </a:solidFill>
                  <a:latin typeface="Arial" panose="020B0604020202020204" pitchFamily="34" charset="0"/>
                </a:rPr>
                <a:t>à une plaie par balle de </a:t>
              </a:r>
              <a:endParaRPr lang="fr-FR" altLang="fr-FR" sz="1200"/>
            </a:p>
          </p:txBody>
        </p:sp>
        <p:sp>
          <p:nvSpPr>
            <p:cNvPr id="48" name="Rectangle 44"/>
            <p:cNvSpPr>
              <a:spLocks noChangeArrowheads="1"/>
            </p:cNvSpPr>
            <p:nvPr/>
          </p:nvSpPr>
          <p:spPr bwMode="auto">
            <a:xfrm>
              <a:off x="3992099" y="2323473"/>
              <a:ext cx="6985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200" i="1">
                  <a:solidFill>
                    <a:srgbClr val="000000"/>
                  </a:solidFill>
                  <a:latin typeface="Arial" panose="020B0604020202020204" pitchFamily="34" charset="0"/>
                </a:rPr>
                <a:t>l’abdomen</a:t>
              </a:r>
              <a:endParaRPr lang="fr-FR" altLang="fr-FR" sz="1200"/>
            </a:p>
          </p:txBody>
        </p:sp>
        <p:sp>
          <p:nvSpPr>
            <p:cNvPr id="49" name="Rectangle 45"/>
            <p:cNvSpPr>
              <a:spLocks noChangeArrowheads="1"/>
            </p:cNvSpPr>
            <p:nvPr/>
          </p:nvSpPr>
          <p:spPr bwMode="auto">
            <a:xfrm>
              <a:off x="3900024" y="3134685"/>
              <a:ext cx="2135188" cy="164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Rectangle 46"/>
            <p:cNvSpPr>
              <a:spLocks noChangeArrowheads="1"/>
            </p:cNvSpPr>
            <p:nvPr/>
          </p:nvSpPr>
          <p:spPr bwMode="auto">
            <a:xfrm>
              <a:off x="3992099" y="3188660"/>
              <a:ext cx="18915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C)</a:t>
              </a:r>
              <a:endParaRPr lang="fr-FR" altLang="fr-FR" sz="1400"/>
            </a:p>
          </p:txBody>
        </p:sp>
        <p:sp>
          <p:nvSpPr>
            <p:cNvPr id="51" name="Rectangle 47"/>
            <p:cNvSpPr>
              <a:spLocks noChangeArrowheads="1"/>
            </p:cNvSpPr>
            <p:nvPr/>
          </p:nvSpPr>
          <p:spPr bwMode="auto">
            <a:xfrm>
              <a:off x="3992099" y="3468060"/>
              <a:ext cx="19203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400">
                  <a:solidFill>
                    <a:srgbClr val="000000"/>
                  </a:solidFill>
                  <a:latin typeface="Arial" panose="020B0604020202020204" pitchFamily="34" charset="0"/>
                </a:rPr>
                <a:t>Décision partagée : Non</a:t>
              </a:r>
              <a:endParaRPr lang="fr-FR" altLang="fr-FR" sz="1400"/>
            </a:p>
          </p:txBody>
        </p:sp>
        <p:sp>
          <p:nvSpPr>
            <p:cNvPr id="52" name="Rectangle 48"/>
            <p:cNvSpPr>
              <a:spLocks noChangeArrowheads="1"/>
            </p:cNvSpPr>
            <p:nvPr/>
          </p:nvSpPr>
          <p:spPr bwMode="auto">
            <a:xfrm>
              <a:off x="3992099" y="3742698"/>
              <a:ext cx="186108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400">
                  <a:solidFill>
                    <a:srgbClr val="000000"/>
                  </a:solidFill>
                  <a:latin typeface="Arial" panose="020B0604020202020204" pitchFamily="34" charset="0"/>
                </a:rPr>
                <a:t>Consentement : Simple</a:t>
              </a:r>
              <a:endParaRPr lang="fr-FR" altLang="fr-FR" sz="1400"/>
            </a:p>
          </p:txBody>
        </p:sp>
        <p:sp>
          <p:nvSpPr>
            <p:cNvPr id="53" name="Rectangle 49"/>
            <p:cNvSpPr>
              <a:spLocks noChangeArrowheads="1"/>
            </p:cNvSpPr>
            <p:nvPr/>
          </p:nvSpPr>
          <p:spPr bwMode="auto">
            <a:xfrm>
              <a:off x="3992099" y="4015748"/>
              <a:ext cx="180657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200" i="1">
                  <a:solidFill>
                    <a:srgbClr val="000000"/>
                  </a:solidFill>
                  <a:latin typeface="Arial" panose="020B0604020202020204" pitchFamily="34" charset="0"/>
                </a:rPr>
                <a:t>Exemple: Diminution de la </a:t>
              </a:r>
              <a:endParaRPr lang="fr-FR" altLang="fr-FR" sz="1200"/>
            </a:p>
          </p:txBody>
        </p:sp>
        <p:sp>
          <p:nvSpPr>
            <p:cNvPr id="54" name="Rectangle 50"/>
            <p:cNvSpPr>
              <a:spLocks noChangeArrowheads="1"/>
            </p:cNvSpPr>
            <p:nvPr/>
          </p:nvSpPr>
          <p:spPr bwMode="auto">
            <a:xfrm>
              <a:off x="3992099" y="4198310"/>
              <a:ext cx="1973263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200" i="1">
                  <a:solidFill>
                    <a:srgbClr val="000000"/>
                  </a:solidFill>
                  <a:latin typeface="Arial" panose="020B0604020202020204" pitchFamily="34" charset="0"/>
                </a:rPr>
                <a:t>posologie de diurétique chez </a:t>
              </a:r>
              <a:endParaRPr lang="fr-FR" altLang="fr-FR" sz="1200"/>
            </a:p>
          </p:txBody>
        </p:sp>
        <p:sp>
          <p:nvSpPr>
            <p:cNvPr id="55" name="Rectangle 51"/>
            <p:cNvSpPr>
              <a:spLocks noChangeArrowheads="1"/>
            </p:cNvSpPr>
            <p:nvPr/>
          </p:nvSpPr>
          <p:spPr bwMode="auto">
            <a:xfrm>
              <a:off x="3992099" y="4380873"/>
              <a:ext cx="17653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200" i="1">
                  <a:solidFill>
                    <a:srgbClr val="000000"/>
                  </a:solidFill>
                  <a:latin typeface="Arial" panose="020B0604020202020204" pitchFamily="34" charset="0"/>
                </a:rPr>
                <a:t>un patient présentant une </a:t>
              </a:r>
              <a:endParaRPr lang="fr-FR" altLang="fr-FR" sz="1200"/>
            </a:p>
          </p:txBody>
        </p:sp>
        <p:sp>
          <p:nvSpPr>
            <p:cNvPr id="56" name="Rectangle 52"/>
            <p:cNvSpPr>
              <a:spLocks noChangeArrowheads="1"/>
            </p:cNvSpPr>
            <p:nvPr/>
          </p:nvSpPr>
          <p:spPr bwMode="auto">
            <a:xfrm>
              <a:off x="3992099" y="4563435"/>
              <a:ext cx="154305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200" i="1">
                  <a:solidFill>
                    <a:srgbClr val="000000"/>
                  </a:solidFill>
                  <a:latin typeface="Arial" panose="020B0604020202020204" pitchFamily="34" charset="0"/>
                </a:rPr>
                <a:t>kaliémie sérique basse</a:t>
              </a:r>
              <a:endParaRPr lang="fr-FR" altLang="fr-FR" sz="1200"/>
            </a:p>
          </p:txBody>
        </p:sp>
        <p:sp>
          <p:nvSpPr>
            <p:cNvPr id="57" name="Rectangle 53"/>
            <p:cNvSpPr>
              <a:spLocks noChangeArrowheads="1"/>
            </p:cNvSpPr>
            <p:nvPr/>
          </p:nvSpPr>
          <p:spPr bwMode="auto">
            <a:xfrm>
              <a:off x="6033624" y="3134685"/>
              <a:ext cx="2058988" cy="164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Rectangle 54"/>
            <p:cNvSpPr>
              <a:spLocks noChangeArrowheads="1"/>
            </p:cNvSpPr>
            <p:nvPr/>
          </p:nvSpPr>
          <p:spPr bwMode="auto">
            <a:xfrm>
              <a:off x="6125699" y="3188660"/>
              <a:ext cx="18915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D)</a:t>
              </a:r>
              <a:endParaRPr lang="fr-FR" altLang="fr-FR" sz="1400"/>
            </a:p>
          </p:txBody>
        </p:sp>
        <p:sp>
          <p:nvSpPr>
            <p:cNvPr id="59" name="Rectangle 55"/>
            <p:cNvSpPr>
              <a:spLocks noChangeArrowheads="1"/>
            </p:cNvSpPr>
            <p:nvPr/>
          </p:nvSpPr>
          <p:spPr bwMode="auto">
            <a:xfrm>
              <a:off x="6125699" y="3468060"/>
              <a:ext cx="187070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400">
                  <a:solidFill>
                    <a:srgbClr val="000000"/>
                  </a:solidFill>
                  <a:latin typeface="Arial" panose="020B0604020202020204" pitchFamily="34" charset="0"/>
                </a:rPr>
                <a:t>Décision partagée : Oui</a:t>
              </a:r>
              <a:endParaRPr lang="fr-FR" altLang="fr-FR" sz="1400"/>
            </a:p>
          </p:txBody>
        </p:sp>
        <p:sp>
          <p:nvSpPr>
            <p:cNvPr id="60" name="Rectangle 56"/>
            <p:cNvSpPr>
              <a:spLocks noChangeArrowheads="1"/>
            </p:cNvSpPr>
            <p:nvPr/>
          </p:nvSpPr>
          <p:spPr bwMode="auto">
            <a:xfrm>
              <a:off x="6125699" y="3742698"/>
              <a:ext cx="186108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400">
                  <a:solidFill>
                    <a:srgbClr val="000000"/>
                  </a:solidFill>
                  <a:latin typeface="Arial" panose="020B0604020202020204" pitchFamily="34" charset="0"/>
                </a:rPr>
                <a:t>Consentement : Simple</a:t>
              </a:r>
              <a:endParaRPr lang="fr-FR" altLang="fr-FR" sz="1400"/>
            </a:p>
          </p:txBody>
        </p:sp>
        <p:sp>
          <p:nvSpPr>
            <p:cNvPr id="61" name="Rectangle 57"/>
            <p:cNvSpPr>
              <a:spLocks noChangeArrowheads="1"/>
            </p:cNvSpPr>
            <p:nvPr/>
          </p:nvSpPr>
          <p:spPr bwMode="auto">
            <a:xfrm>
              <a:off x="6125699" y="4015748"/>
              <a:ext cx="17399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200" i="1">
                  <a:solidFill>
                    <a:srgbClr val="000000"/>
                  </a:solidFill>
                  <a:latin typeface="Arial" panose="020B0604020202020204" pitchFamily="34" charset="0"/>
                </a:rPr>
                <a:t>Exemple: Modification du </a:t>
              </a:r>
              <a:endParaRPr lang="fr-FR" altLang="fr-FR" sz="1200"/>
            </a:p>
          </p:txBody>
        </p:sp>
        <p:sp>
          <p:nvSpPr>
            <p:cNvPr id="62" name="Rectangle 58"/>
            <p:cNvSpPr>
              <a:spLocks noChangeArrowheads="1"/>
            </p:cNvSpPr>
            <p:nvPr/>
          </p:nvSpPr>
          <p:spPr bwMode="auto">
            <a:xfrm>
              <a:off x="6125699" y="4198310"/>
              <a:ext cx="179387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200" i="1">
                  <a:solidFill>
                    <a:srgbClr val="000000"/>
                  </a:solidFill>
                  <a:latin typeface="Arial" panose="020B0604020202020204" pitchFamily="34" charset="0"/>
                </a:rPr>
                <a:t>style de vie OU traitement </a:t>
              </a:r>
              <a:endParaRPr lang="fr-FR" altLang="fr-FR" sz="1200"/>
            </a:p>
          </p:txBody>
        </p:sp>
        <p:sp>
          <p:nvSpPr>
            <p:cNvPr id="63" name="Rectangle 59"/>
            <p:cNvSpPr>
              <a:spLocks noChangeArrowheads="1"/>
            </p:cNvSpPr>
            <p:nvPr/>
          </p:nvSpPr>
          <p:spPr bwMode="auto">
            <a:xfrm>
              <a:off x="6125699" y="4380873"/>
              <a:ext cx="152717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200" i="1">
                  <a:solidFill>
                    <a:srgbClr val="000000"/>
                  </a:solidFill>
                  <a:latin typeface="Arial" panose="020B0604020202020204" pitchFamily="34" charset="0"/>
                </a:rPr>
                <a:t>médicamenteux d’une </a:t>
              </a:r>
              <a:endParaRPr lang="fr-FR" altLang="fr-FR" sz="1200"/>
            </a:p>
          </p:txBody>
        </p:sp>
        <p:sp>
          <p:nvSpPr>
            <p:cNvPr id="64" name="Rectangle 60"/>
            <p:cNvSpPr>
              <a:spLocks noChangeArrowheads="1"/>
            </p:cNvSpPr>
            <p:nvPr/>
          </p:nvSpPr>
          <p:spPr bwMode="auto">
            <a:xfrm>
              <a:off x="6125699" y="4563435"/>
              <a:ext cx="976313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200" i="1">
                  <a:solidFill>
                    <a:srgbClr val="000000"/>
                  </a:solidFill>
                  <a:latin typeface="Arial" panose="020B0604020202020204" pitchFamily="34" charset="0"/>
                </a:rPr>
                <a:t>hyperlipidémie</a:t>
              </a:r>
              <a:endParaRPr lang="fr-FR" altLang="fr-FR" sz="1200"/>
            </a:p>
          </p:txBody>
        </p:sp>
        <p:grpSp>
          <p:nvGrpSpPr>
            <p:cNvPr id="65" name="Group 61"/>
            <p:cNvGrpSpPr>
              <a:grpSpLocks/>
            </p:cNvGrpSpPr>
            <p:nvPr/>
          </p:nvGrpSpPr>
          <p:grpSpPr bwMode="auto">
            <a:xfrm>
              <a:off x="3850811" y="924885"/>
              <a:ext cx="100013" cy="4114800"/>
              <a:chOff x="3105" y="4650"/>
              <a:chExt cx="157" cy="6480"/>
            </a:xfrm>
          </p:grpSpPr>
          <p:sp>
            <p:nvSpPr>
              <p:cNvPr id="122" name="Line 62"/>
              <p:cNvSpPr>
                <a:spLocks noChangeShapeType="1"/>
              </p:cNvSpPr>
              <p:nvPr/>
            </p:nvSpPr>
            <p:spPr bwMode="auto">
              <a:xfrm flipV="1">
                <a:off x="3182" y="4800"/>
                <a:ext cx="1" cy="63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" name="Freeform 63"/>
              <p:cNvSpPr>
                <a:spLocks/>
              </p:cNvSpPr>
              <p:nvPr/>
            </p:nvSpPr>
            <p:spPr bwMode="auto">
              <a:xfrm>
                <a:off x="3105" y="4650"/>
                <a:ext cx="157" cy="158"/>
              </a:xfrm>
              <a:custGeom>
                <a:avLst/>
                <a:gdLst>
                  <a:gd name="T0" fmla="*/ 157 w 157"/>
                  <a:gd name="T1" fmla="*/ 158 h 158"/>
                  <a:gd name="T2" fmla="*/ 77 w 157"/>
                  <a:gd name="T3" fmla="*/ 0 h 158"/>
                  <a:gd name="T4" fmla="*/ 0 w 157"/>
                  <a:gd name="T5" fmla="*/ 158 h 158"/>
                  <a:gd name="T6" fmla="*/ 157 w 157"/>
                  <a:gd name="T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158">
                    <a:moveTo>
                      <a:pt x="157" y="158"/>
                    </a:moveTo>
                    <a:lnTo>
                      <a:pt x="77" y="0"/>
                    </a:lnTo>
                    <a:lnTo>
                      <a:pt x="0" y="158"/>
                    </a:lnTo>
                    <a:lnTo>
                      <a:pt x="157" y="1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6" name="Group 64"/>
            <p:cNvGrpSpPr>
              <a:grpSpLocks/>
            </p:cNvGrpSpPr>
            <p:nvPr/>
          </p:nvGrpSpPr>
          <p:grpSpPr bwMode="auto">
            <a:xfrm>
              <a:off x="3900024" y="4990473"/>
              <a:ext cx="4191000" cy="100013"/>
              <a:chOff x="3182" y="11053"/>
              <a:chExt cx="6600" cy="157"/>
            </a:xfrm>
          </p:grpSpPr>
          <p:sp>
            <p:nvSpPr>
              <p:cNvPr id="120" name="Line 65"/>
              <p:cNvSpPr>
                <a:spLocks noChangeShapeType="1"/>
              </p:cNvSpPr>
              <p:nvPr/>
            </p:nvSpPr>
            <p:spPr bwMode="auto">
              <a:xfrm>
                <a:off x="3182" y="11130"/>
                <a:ext cx="645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21" name="Freeform 66"/>
              <p:cNvSpPr>
                <a:spLocks/>
              </p:cNvSpPr>
              <p:nvPr/>
            </p:nvSpPr>
            <p:spPr bwMode="auto">
              <a:xfrm>
                <a:off x="9627" y="11053"/>
                <a:ext cx="155" cy="157"/>
              </a:xfrm>
              <a:custGeom>
                <a:avLst/>
                <a:gdLst>
                  <a:gd name="T0" fmla="*/ 0 w 155"/>
                  <a:gd name="T1" fmla="*/ 157 h 157"/>
                  <a:gd name="T2" fmla="*/ 155 w 155"/>
                  <a:gd name="T3" fmla="*/ 77 h 157"/>
                  <a:gd name="T4" fmla="*/ 0 w 155"/>
                  <a:gd name="T5" fmla="*/ 0 h 157"/>
                  <a:gd name="T6" fmla="*/ 0 w 155"/>
                  <a:gd name="T7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5" h="157">
                    <a:moveTo>
                      <a:pt x="0" y="157"/>
                    </a:moveTo>
                    <a:lnTo>
                      <a:pt x="155" y="77"/>
                    </a:lnTo>
                    <a:lnTo>
                      <a:pt x="0" y="0"/>
                    </a:lnTo>
                    <a:lnTo>
                      <a:pt x="0" y="1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</p:grpSp>
        <p:sp>
          <p:nvSpPr>
            <p:cNvPr id="67" name="Line 67"/>
            <p:cNvSpPr>
              <a:spLocks noChangeShapeType="1"/>
            </p:cNvSpPr>
            <p:nvPr/>
          </p:nvSpPr>
          <p:spPr bwMode="auto">
            <a:xfrm>
              <a:off x="3900024" y="924885"/>
              <a:ext cx="4191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000"/>
            </a:p>
          </p:txBody>
        </p:sp>
        <p:sp>
          <p:nvSpPr>
            <p:cNvPr id="68" name="Line 68"/>
            <p:cNvSpPr>
              <a:spLocks noChangeShapeType="1"/>
            </p:cNvSpPr>
            <p:nvPr/>
          </p:nvSpPr>
          <p:spPr bwMode="auto">
            <a:xfrm>
              <a:off x="3900024" y="2982285"/>
              <a:ext cx="4191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000"/>
            </a:p>
          </p:txBody>
        </p:sp>
        <p:sp>
          <p:nvSpPr>
            <p:cNvPr id="69" name="Line 69"/>
            <p:cNvSpPr>
              <a:spLocks noChangeShapeType="1"/>
            </p:cNvSpPr>
            <p:nvPr/>
          </p:nvSpPr>
          <p:spPr bwMode="auto">
            <a:xfrm>
              <a:off x="6033624" y="924885"/>
              <a:ext cx="0" cy="411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Line 70"/>
            <p:cNvSpPr>
              <a:spLocks noChangeShapeType="1"/>
            </p:cNvSpPr>
            <p:nvPr/>
          </p:nvSpPr>
          <p:spPr bwMode="auto">
            <a:xfrm>
              <a:off x="8091024" y="924885"/>
              <a:ext cx="0" cy="411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5195424" y="5115885"/>
              <a:ext cx="1677988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2000"/>
            </a:p>
          </p:txBody>
        </p:sp>
        <p:sp>
          <p:nvSpPr>
            <p:cNvPr id="72" name="Rectangle 72"/>
            <p:cNvSpPr>
              <a:spLocks noChangeArrowheads="1"/>
            </p:cNvSpPr>
            <p:nvPr/>
          </p:nvSpPr>
          <p:spPr bwMode="auto">
            <a:xfrm>
              <a:off x="5435136" y="5168273"/>
              <a:ext cx="137537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INCERTITUDE</a:t>
              </a:r>
              <a:endParaRPr lang="fr-FR" altLang="fr-FR" sz="1400"/>
            </a:p>
          </p:txBody>
        </p:sp>
        <p:sp>
          <p:nvSpPr>
            <p:cNvPr id="73" name="Rectangle 73"/>
            <p:cNvSpPr>
              <a:spLocks noChangeArrowheads="1"/>
            </p:cNvSpPr>
            <p:nvPr/>
          </p:nvSpPr>
          <p:spPr bwMode="auto">
            <a:xfrm>
              <a:off x="2909424" y="2601285"/>
              <a:ext cx="1144588" cy="73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2649336" y="2544135"/>
              <a:ext cx="9529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6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GRAVITE </a:t>
              </a:r>
              <a:endParaRPr lang="fr-FR" altLang="fr-FR" sz="1400" dirty="0"/>
            </a:p>
          </p:txBody>
        </p:sp>
        <p:sp>
          <p:nvSpPr>
            <p:cNvPr id="75" name="Rectangle 75"/>
            <p:cNvSpPr>
              <a:spLocks noChangeArrowheads="1"/>
            </p:cNvSpPr>
            <p:nvPr/>
          </p:nvSpPr>
          <p:spPr bwMode="auto">
            <a:xfrm>
              <a:off x="2948456" y="2756860"/>
              <a:ext cx="41036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des </a:t>
              </a:r>
              <a:endParaRPr lang="fr-FR" altLang="fr-FR" sz="1400"/>
            </a:p>
          </p:txBody>
        </p:sp>
        <p:sp>
          <p:nvSpPr>
            <p:cNvPr id="76" name="Rectangle 77"/>
            <p:cNvSpPr>
              <a:spLocks noChangeArrowheads="1"/>
            </p:cNvSpPr>
            <p:nvPr/>
          </p:nvSpPr>
          <p:spPr bwMode="auto">
            <a:xfrm>
              <a:off x="3214224" y="955048"/>
              <a:ext cx="6873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2000"/>
            </a:p>
          </p:txBody>
        </p:sp>
        <p:sp>
          <p:nvSpPr>
            <p:cNvPr id="77" name="Rectangle 78"/>
            <p:cNvSpPr>
              <a:spLocks noChangeArrowheads="1"/>
            </p:cNvSpPr>
            <p:nvPr/>
          </p:nvSpPr>
          <p:spPr bwMode="auto">
            <a:xfrm>
              <a:off x="3353924" y="1013785"/>
              <a:ext cx="47769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400">
                  <a:solidFill>
                    <a:srgbClr val="000000"/>
                  </a:solidFill>
                  <a:latin typeface="Arial" panose="020B0604020202020204" pitchFamily="34" charset="0"/>
                </a:rPr>
                <a:t>Haute</a:t>
              </a:r>
              <a:endParaRPr lang="fr-FR" altLang="fr-FR" sz="1400"/>
            </a:p>
          </p:txBody>
        </p:sp>
        <p:sp>
          <p:nvSpPr>
            <p:cNvPr id="78" name="Rectangle 79"/>
            <p:cNvSpPr>
              <a:spLocks noChangeArrowheads="1"/>
            </p:cNvSpPr>
            <p:nvPr/>
          </p:nvSpPr>
          <p:spPr bwMode="auto">
            <a:xfrm>
              <a:off x="3214224" y="4734885"/>
              <a:ext cx="6873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2000"/>
            </a:p>
          </p:txBody>
        </p:sp>
        <p:sp>
          <p:nvSpPr>
            <p:cNvPr id="79" name="Rectangle 80"/>
            <p:cNvSpPr>
              <a:spLocks noChangeArrowheads="1"/>
            </p:cNvSpPr>
            <p:nvPr/>
          </p:nvSpPr>
          <p:spPr bwMode="auto">
            <a:xfrm>
              <a:off x="3345986" y="4793623"/>
              <a:ext cx="49853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400">
                  <a:solidFill>
                    <a:srgbClr val="000000"/>
                  </a:solidFill>
                  <a:latin typeface="Arial" panose="020B0604020202020204" pitchFamily="34" charset="0"/>
                </a:rPr>
                <a:t>Basse</a:t>
              </a:r>
              <a:endParaRPr lang="fr-FR" altLang="fr-FR" sz="1400"/>
            </a:p>
          </p:txBody>
        </p:sp>
        <p:sp>
          <p:nvSpPr>
            <p:cNvPr id="80" name="Rectangle 81"/>
            <p:cNvSpPr>
              <a:spLocks noChangeArrowheads="1"/>
            </p:cNvSpPr>
            <p:nvPr/>
          </p:nvSpPr>
          <p:spPr bwMode="auto">
            <a:xfrm>
              <a:off x="3823824" y="5146048"/>
              <a:ext cx="2973388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2000"/>
            </a:p>
          </p:txBody>
        </p:sp>
        <p:sp>
          <p:nvSpPr>
            <p:cNvPr id="81" name="Rectangle 82"/>
            <p:cNvSpPr>
              <a:spLocks noChangeArrowheads="1"/>
            </p:cNvSpPr>
            <p:nvPr/>
          </p:nvSpPr>
          <p:spPr bwMode="auto">
            <a:xfrm>
              <a:off x="3915899" y="5204785"/>
              <a:ext cx="49853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400">
                  <a:solidFill>
                    <a:srgbClr val="000000"/>
                  </a:solidFill>
                  <a:latin typeface="Arial" panose="020B0604020202020204" pitchFamily="34" charset="0"/>
                </a:rPr>
                <a:t>Basse</a:t>
              </a:r>
              <a:endParaRPr lang="fr-FR" altLang="fr-FR" sz="1400"/>
            </a:p>
          </p:txBody>
        </p:sp>
        <p:sp>
          <p:nvSpPr>
            <p:cNvPr id="82" name="Rectangle 83"/>
            <p:cNvSpPr>
              <a:spLocks noChangeArrowheads="1"/>
            </p:cNvSpPr>
            <p:nvPr/>
          </p:nvSpPr>
          <p:spPr bwMode="auto">
            <a:xfrm>
              <a:off x="3915899" y="5460373"/>
              <a:ext cx="181940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(1 décision supérieure)</a:t>
              </a:r>
              <a:endParaRPr lang="fr-FR" altLang="fr-FR" sz="1400" dirty="0"/>
            </a:p>
          </p:txBody>
        </p:sp>
        <p:sp>
          <p:nvSpPr>
            <p:cNvPr id="83" name="Rectangle 84"/>
            <p:cNvSpPr>
              <a:spLocks noChangeArrowheads="1"/>
            </p:cNvSpPr>
            <p:nvPr/>
          </p:nvSpPr>
          <p:spPr bwMode="auto">
            <a:xfrm>
              <a:off x="5119224" y="5146048"/>
              <a:ext cx="2973388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2000"/>
            </a:p>
          </p:txBody>
        </p:sp>
        <p:sp>
          <p:nvSpPr>
            <p:cNvPr id="84" name="Rectangle 85"/>
            <p:cNvSpPr>
              <a:spLocks noChangeArrowheads="1"/>
            </p:cNvSpPr>
            <p:nvPr/>
          </p:nvSpPr>
          <p:spPr bwMode="auto">
            <a:xfrm>
              <a:off x="7594136" y="5204785"/>
              <a:ext cx="47769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400" dirty="0">
                  <a:solidFill>
                    <a:srgbClr val="3373BA"/>
                  </a:solidFill>
                  <a:latin typeface="Arial" panose="020B0604020202020204" pitchFamily="34" charset="0"/>
                </a:rPr>
                <a:t>Haute</a:t>
              </a:r>
              <a:endParaRPr lang="fr-FR" altLang="fr-FR" sz="1400" dirty="0">
                <a:solidFill>
                  <a:srgbClr val="3373BA"/>
                </a:solidFill>
              </a:endParaRPr>
            </a:p>
          </p:txBody>
        </p:sp>
        <p:sp>
          <p:nvSpPr>
            <p:cNvPr id="85" name="Rectangle 86"/>
            <p:cNvSpPr>
              <a:spLocks noChangeArrowheads="1"/>
            </p:cNvSpPr>
            <p:nvPr/>
          </p:nvSpPr>
          <p:spPr bwMode="auto">
            <a:xfrm>
              <a:off x="6976599" y="5460373"/>
              <a:ext cx="133049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400" dirty="0" smtClean="0">
                  <a:solidFill>
                    <a:srgbClr val="3373BA"/>
                  </a:solidFill>
                  <a:latin typeface="Arial" panose="020B0604020202020204" pitchFamily="34" charset="0"/>
                </a:rPr>
                <a:t>(≥2 </a:t>
              </a:r>
              <a:r>
                <a:rPr lang="fr-FR" altLang="fr-FR" sz="1400" dirty="0">
                  <a:solidFill>
                    <a:srgbClr val="3373BA"/>
                  </a:solidFill>
                  <a:latin typeface="Arial" panose="020B0604020202020204" pitchFamily="34" charset="0"/>
                </a:rPr>
                <a:t>alternatives)</a:t>
              </a:r>
              <a:endParaRPr lang="fr-FR" altLang="fr-FR" sz="1400" dirty="0">
                <a:solidFill>
                  <a:srgbClr val="3373BA"/>
                </a:solidFill>
              </a:endParaRPr>
            </a:p>
          </p:txBody>
        </p:sp>
        <p:sp>
          <p:nvSpPr>
            <p:cNvPr id="86" name="Rectangle 87"/>
            <p:cNvSpPr>
              <a:spLocks noChangeArrowheads="1"/>
            </p:cNvSpPr>
            <p:nvPr/>
          </p:nvSpPr>
          <p:spPr bwMode="auto">
            <a:xfrm>
              <a:off x="6033624" y="1077285"/>
              <a:ext cx="2058988" cy="1830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Rectangle 88"/>
            <p:cNvSpPr>
              <a:spLocks noChangeArrowheads="1"/>
            </p:cNvSpPr>
            <p:nvPr/>
          </p:nvSpPr>
          <p:spPr bwMode="auto">
            <a:xfrm>
              <a:off x="6125699" y="1131260"/>
              <a:ext cx="18915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B)</a:t>
              </a:r>
              <a:endParaRPr lang="fr-FR" altLang="fr-FR" sz="1400"/>
            </a:p>
          </p:txBody>
        </p:sp>
        <p:sp>
          <p:nvSpPr>
            <p:cNvPr id="88" name="Rectangle 89"/>
            <p:cNvSpPr>
              <a:spLocks noChangeArrowheads="1"/>
            </p:cNvSpPr>
            <p:nvPr/>
          </p:nvSpPr>
          <p:spPr bwMode="auto">
            <a:xfrm>
              <a:off x="6125699" y="1410660"/>
              <a:ext cx="187070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400" dirty="0">
                  <a:solidFill>
                    <a:srgbClr val="3373BA"/>
                  </a:solidFill>
                  <a:latin typeface="Arial" panose="020B0604020202020204" pitchFamily="34" charset="0"/>
                </a:rPr>
                <a:t>Décision partagée : Oui</a:t>
              </a:r>
              <a:endParaRPr lang="fr-FR" altLang="fr-FR" sz="1400" dirty="0">
                <a:solidFill>
                  <a:srgbClr val="3373BA"/>
                </a:solidFill>
              </a:endParaRPr>
            </a:p>
          </p:txBody>
        </p:sp>
        <p:sp>
          <p:nvSpPr>
            <p:cNvPr id="89" name="Rectangle 90"/>
            <p:cNvSpPr>
              <a:spLocks noChangeArrowheads="1"/>
            </p:cNvSpPr>
            <p:nvPr/>
          </p:nvSpPr>
          <p:spPr bwMode="auto">
            <a:xfrm>
              <a:off x="6125699" y="1685298"/>
              <a:ext cx="191879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400">
                  <a:solidFill>
                    <a:srgbClr val="000000"/>
                  </a:solidFill>
                  <a:latin typeface="Arial" panose="020B0604020202020204" pitchFamily="34" charset="0"/>
                </a:rPr>
                <a:t>Consentement : Informé</a:t>
              </a:r>
              <a:endParaRPr lang="fr-FR" altLang="fr-FR" sz="1400"/>
            </a:p>
          </p:txBody>
        </p:sp>
        <p:sp>
          <p:nvSpPr>
            <p:cNvPr id="90" name="Rectangle 91"/>
            <p:cNvSpPr>
              <a:spLocks noChangeArrowheads="1"/>
            </p:cNvSpPr>
            <p:nvPr/>
          </p:nvSpPr>
          <p:spPr bwMode="auto">
            <a:xfrm>
              <a:off x="6125699" y="1958348"/>
              <a:ext cx="1852613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200" i="1">
                  <a:solidFill>
                    <a:srgbClr val="000000"/>
                  </a:solidFill>
                  <a:latin typeface="Arial" panose="020B0604020202020204" pitchFamily="34" charset="0"/>
                </a:rPr>
                <a:t>Exemple: Mastectomie OU </a:t>
              </a:r>
              <a:endParaRPr lang="fr-FR" altLang="fr-FR" sz="1200"/>
            </a:p>
          </p:txBody>
        </p:sp>
        <p:sp>
          <p:nvSpPr>
            <p:cNvPr id="91" name="Rectangle 92"/>
            <p:cNvSpPr>
              <a:spLocks noChangeArrowheads="1"/>
            </p:cNvSpPr>
            <p:nvPr/>
          </p:nvSpPr>
          <p:spPr bwMode="auto">
            <a:xfrm>
              <a:off x="6125699" y="2140910"/>
              <a:ext cx="97155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200" i="1">
                  <a:solidFill>
                    <a:srgbClr val="000000"/>
                  </a:solidFill>
                  <a:latin typeface="Arial" panose="020B0604020202020204" pitchFamily="34" charset="0"/>
                </a:rPr>
                <a:t>Tumorectomie</a:t>
              </a:r>
              <a:endParaRPr lang="fr-FR" altLang="fr-FR" sz="1200"/>
            </a:p>
          </p:txBody>
        </p:sp>
        <p:sp>
          <p:nvSpPr>
            <p:cNvPr id="92" name="Rectangle 93"/>
            <p:cNvSpPr>
              <a:spLocks noChangeArrowheads="1"/>
            </p:cNvSpPr>
            <p:nvPr/>
          </p:nvSpPr>
          <p:spPr bwMode="auto">
            <a:xfrm>
              <a:off x="7138524" y="2140910"/>
              <a:ext cx="131763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200" i="1">
                  <a:solidFill>
                    <a:srgbClr val="000000"/>
                  </a:solidFill>
                  <a:latin typeface="Arial" panose="020B0604020202020204" pitchFamily="34" charset="0"/>
                </a:rPr>
                <a:t>+ </a:t>
              </a:r>
              <a:endParaRPr lang="fr-FR" altLang="fr-FR" sz="1200"/>
            </a:p>
          </p:txBody>
        </p:sp>
        <p:sp>
          <p:nvSpPr>
            <p:cNvPr id="93" name="Rectangle 94"/>
            <p:cNvSpPr>
              <a:spLocks noChangeArrowheads="1"/>
            </p:cNvSpPr>
            <p:nvPr/>
          </p:nvSpPr>
          <p:spPr bwMode="auto">
            <a:xfrm>
              <a:off x="6125699" y="2323473"/>
              <a:ext cx="1484313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200" i="1">
                  <a:solidFill>
                    <a:srgbClr val="000000"/>
                  </a:solidFill>
                  <a:latin typeface="Arial" panose="020B0604020202020204" pitchFamily="34" charset="0"/>
                </a:rPr>
                <a:t>radiothérapie pour un </a:t>
              </a:r>
              <a:endParaRPr lang="fr-FR" altLang="fr-FR" sz="1200"/>
            </a:p>
          </p:txBody>
        </p:sp>
        <p:sp>
          <p:nvSpPr>
            <p:cNvPr id="94" name="Rectangle 95"/>
            <p:cNvSpPr>
              <a:spLocks noChangeArrowheads="1"/>
            </p:cNvSpPr>
            <p:nvPr/>
          </p:nvSpPr>
          <p:spPr bwMode="auto">
            <a:xfrm>
              <a:off x="6125699" y="2506035"/>
              <a:ext cx="1614488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200" i="1">
                  <a:solidFill>
                    <a:srgbClr val="000000"/>
                  </a:solidFill>
                  <a:latin typeface="Arial" panose="020B0604020202020204" pitchFamily="34" charset="0"/>
                </a:rPr>
                <a:t>cancer du sein  détecté </a:t>
              </a:r>
              <a:endParaRPr lang="fr-FR" altLang="fr-FR" sz="1200"/>
            </a:p>
          </p:txBody>
        </p:sp>
        <p:sp>
          <p:nvSpPr>
            <p:cNvPr id="95" name="Rectangle 96"/>
            <p:cNvSpPr>
              <a:spLocks noChangeArrowheads="1"/>
            </p:cNvSpPr>
            <p:nvPr/>
          </p:nvSpPr>
          <p:spPr bwMode="auto">
            <a:xfrm>
              <a:off x="6125699" y="2688598"/>
              <a:ext cx="877888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200" i="1">
                  <a:solidFill>
                    <a:srgbClr val="000000"/>
                  </a:solidFill>
                  <a:latin typeface="Arial" panose="020B0604020202020204" pitchFamily="34" charset="0"/>
                </a:rPr>
                <a:t>précocement</a:t>
              </a:r>
              <a:endParaRPr lang="fr-FR" altLang="fr-FR" sz="1200"/>
            </a:p>
          </p:txBody>
        </p:sp>
        <p:sp>
          <p:nvSpPr>
            <p:cNvPr id="96" name="Rectangle 97"/>
            <p:cNvSpPr>
              <a:spLocks noChangeArrowheads="1"/>
            </p:cNvSpPr>
            <p:nvPr/>
          </p:nvSpPr>
          <p:spPr bwMode="auto">
            <a:xfrm>
              <a:off x="3900024" y="1077285"/>
              <a:ext cx="2135188" cy="146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auto">
            <a:xfrm>
              <a:off x="3992099" y="1131260"/>
              <a:ext cx="18915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A)</a:t>
              </a:r>
              <a:endParaRPr lang="fr-FR" altLang="fr-FR" sz="1400"/>
            </a:p>
          </p:txBody>
        </p:sp>
        <p:sp>
          <p:nvSpPr>
            <p:cNvPr id="98" name="Rectangle 99"/>
            <p:cNvSpPr>
              <a:spLocks noChangeArrowheads="1"/>
            </p:cNvSpPr>
            <p:nvPr/>
          </p:nvSpPr>
          <p:spPr bwMode="auto">
            <a:xfrm>
              <a:off x="3992099" y="1410660"/>
              <a:ext cx="19203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Décision partagée : Non</a:t>
              </a:r>
              <a:endParaRPr lang="fr-FR" altLang="fr-FR" sz="1400" dirty="0"/>
            </a:p>
          </p:txBody>
        </p:sp>
        <p:sp>
          <p:nvSpPr>
            <p:cNvPr id="99" name="Rectangle 100"/>
            <p:cNvSpPr>
              <a:spLocks noChangeArrowheads="1"/>
            </p:cNvSpPr>
            <p:nvPr/>
          </p:nvSpPr>
          <p:spPr bwMode="auto">
            <a:xfrm>
              <a:off x="3992099" y="1685298"/>
              <a:ext cx="191879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400">
                  <a:solidFill>
                    <a:srgbClr val="000000"/>
                  </a:solidFill>
                  <a:latin typeface="Arial" panose="020B0604020202020204" pitchFamily="34" charset="0"/>
                </a:rPr>
                <a:t>Consentement : Informé</a:t>
              </a:r>
              <a:endParaRPr lang="fr-FR" altLang="fr-FR" sz="1400"/>
            </a:p>
          </p:txBody>
        </p:sp>
        <p:sp>
          <p:nvSpPr>
            <p:cNvPr id="100" name="Rectangle 101"/>
            <p:cNvSpPr>
              <a:spLocks noChangeArrowheads="1"/>
            </p:cNvSpPr>
            <p:nvPr/>
          </p:nvSpPr>
          <p:spPr bwMode="auto">
            <a:xfrm>
              <a:off x="3992099" y="1958348"/>
              <a:ext cx="1925638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2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Exemple: Laparotomie suite </a:t>
              </a:r>
              <a:endParaRPr lang="fr-FR" altLang="fr-FR" sz="1200" dirty="0"/>
            </a:p>
          </p:txBody>
        </p:sp>
        <p:sp>
          <p:nvSpPr>
            <p:cNvPr id="101" name="Rectangle 102"/>
            <p:cNvSpPr>
              <a:spLocks noChangeArrowheads="1"/>
            </p:cNvSpPr>
            <p:nvPr/>
          </p:nvSpPr>
          <p:spPr bwMode="auto">
            <a:xfrm>
              <a:off x="3992099" y="2140910"/>
              <a:ext cx="161925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2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à une plaie par balle de </a:t>
              </a:r>
              <a:endParaRPr lang="fr-FR" altLang="fr-FR" sz="1200" dirty="0"/>
            </a:p>
          </p:txBody>
        </p:sp>
        <p:sp>
          <p:nvSpPr>
            <p:cNvPr id="102" name="Rectangle 103"/>
            <p:cNvSpPr>
              <a:spLocks noChangeArrowheads="1"/>
            </p:cNvSpPr>
            <p:nvPr/>
          </p:nvSpPr>
          <p:spPr bwMode="auto">
            <a:xfrm>
              <a:off x="3992099" y="2323473"/>
              <a:ext cx="6985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200" i="1">
                  <a:solidFill>
                    <a:srgbClr val="000000"/>
                  </a:solidFill>
                  <a:latin typeface="Arial" panose="020B0604020202020204" pitchFamily="34" charset="0"/>
                </a:rPr>
                <a:t>l’abdomen</a:t>
              </a:r>
              <a:endParaRPr lang="fr-FR" altLang="fr-FR" sz="1200"/>
            </a:p>
          </p:txBody>
        </p:sp>
        <p:sp>
          <p:nvSpPr>
            <p:cNvPr id="103" name="Rectangle 104"/>
            <p:cNvSpPr>
              <a:spLocks noChangeArrowheads="1"/>
            </p:cNvSpPr>
            <p:nvPr/>
          </p:nvSpPr>
          <p:spPr bwMode="auto">
            <a:xfrm>
              <a:off x="3900024" y="3134685"/>
              <a:ext cx="2135188" cy="164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Rectangle 105"/>
            <p:cNvSpPr>
              <a:spLocks noChangeArrowheads="1"/>
            </p:cNvSpPr>
            <p:nvPr/>
          </p:nvSpPr>
          <p:spPr bwMode="auto">
            <a:xfrm>
              <a:off x="3992099" y="3188660"/>
              <a:ext cx="18915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C)</a:t>
              </a:r>
              <a:endParaRPr lang="fr-FR" altLang="fr-FR" sz="1400"/>
            </a:p>
          </p:txBody>
        </p:sp>
        <p:sp>
          <p:nvSpPr>
            <p:cNvPr id="105" name="Rectangle 106"/>
            <p:cNvSpPr>
              <a:spLocks noChangeArrowheads="1"/>
            </p:cNvSpPr>
            <p:nvPr/>
          </p:nvSpPr>
          <p:spPr bwMode="auto">
            <a:xfrm>
              <a:off x="3992099" y="3468060"/>
              <a:ext cx="19203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400">
                  <a:solidFill>
                    <a:srgbClr val="000000"/>
                  </a:solidFill>
                  <a:latin typeface="Arial" panose="020B0604020202020204" pitchFamily="34" charset="0"/>
                </a:rPr>
                <a:t>Décision partagée : Non</a:t>
              </a:r>
              <a:endParaRPr lang="fr-FR" altLang="fr-FR" sz="1400"/>
            </a:p>
          </p:txBody>
        </p:sp>
        <p:sp>
          <p:nvSpPr>
            <p:cNvPr id="106" name="Rectangle 107"/>
            <p:cNvSpPr>
              <a:spLocks noChangeArrowheads="1"/>
            </p:cNvSpPr>
            <p:nvPr/>
          </p:nvSpPr>
          <p:spPr bwMode="auto">
            <a:xfrm>
              <a:off x="3992099" y="3742698"/>
              <a:ext cx="186108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400">
                  <a:solidFill>
                    <a:srgbClr val="000000"/>
                  </a:solidFill>
                  <a:latin typeface="Arial" panose="020B0604020202020204" pitchFamily="34" charset="0"/>
                </a:rPr>
                <a:t>Consentement : Simple</a:t>
              </a:r>
              <a:endParaRPr lang="fr-FR" altLang="fr-FR" sz="1400"/>
            </a:p>
          </p:txBody>
        </p:sp>
        <p:sp>
          <p:nvSpPr>
            <p:cNvPr id="107" name="Rectangle 108"/>
            <p:cNvSpPr>
              <a:spLocks noChangeArrowheads="1"/>
            </p:cNvSpPr>
            <p:nvPr/>
          </p:nvSpPr>
          <p:spPr bwMode="auto">
            <a:xfrm>
              <a:off x="3992099" y="4015748"/>
              <a:ext cx="180657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200" i="1">
                  <a:solidFill>
                    <a:srgbClr val="000000"/>
                  </a:solidFill>
                  <a:latin typeface="Arial" panose="020B0604020202020204" pitchFamily="34" charset="0"/>
                </a:rPr>
                <a:t>Exemple: Diminution de la </a:t>
              </a:r>
              <a:endParaRPr lang="fr-FR" altLang="fr-FR" sz="1200"/>
            </a:p>
          </p:txBody>
        </p:sp>
        <p:sp>
          <p:nvSpPr>
            <p:cNvPr id="108" name="Rectangle 109"/>
            <p:cNvSpPr>
              <a:spLocks noChangeArrowheads="1"/>
            </p:cNvSpPr>
            <p:nvPr/>
          </p:nvSpPr>
          <p:spPr bwMode="auto">
            <a:xfrm>
              <a:off x="3992099" y="4198310"/>
              <a:ext cx="1973263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200" i="1">
                  <a:solidFill>
                    <a:srgbClr val="000000"/>
                  </a:solidFill>
                  <a:latin typeface="Arial" panose="020B0604020202020204" pitchFamily="34" charset="0"/>
                </a:rPr>
                <a:t>posologie de diurétique chez </a:t>
              </a:r>
              <a:endParaRPr lang="fr-FR" altLang="fr-FR" sz="1200"/>
            </a:p>
          </p:txBody>
        </p:sp>
        <p:sp>
          <p:nvSpPr>
            <p:cNvPr id="109" name="Rectangle 110"/>
            <p:cNvSpPr>
              <a:spLocks noChangeArrowheads="1"/>
            </p:cNvSpPr>
            <p:nvPr/>
          </p:nvSpPr>
          <p:spPr bwMode="auto">
            <a:xfrm>
              <a:off x="3992099" y="4380873"/>
              <a:ext cx="17653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200" i="1">
                  <a:solidFill>
                    <a:srgbClr val="000000"/>
                  </a:solidFill>
                  <a:latin typeface="Arial" panose="020B0604020202020204" pitchFamily="34" charset="0"/>
                </a:rPr>
                <a:t>un patient présentant une </a:t>
              </a:r>
              <a:endParaRPr lang="fr-FR" altLang="fr-FR" sz="1200"/>
            </a:p>
          </p:txBody>
        </p:sp>
        <p:sp>
          <p:nvSpPr>
            <p:cNvPr id="110" name="Rectangle 111"/>
            <p:cNvSpPr>
              <a:spLocks noChangeArrowheads="1"/>
            </p:cNvSpPr>
            <p:nvPr/>
          </p:nvSpPr>
          <p:spPr bwMode="auto">
            <a:xfrm>
              <a:off x="3992099" y="4563435"/>
              <a:ext cx="154305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200" i="1">
                  <a:solidFill>
                    <a:srgbClr val="000000"/>
                  </a:solidFill>
                  <a:latin typeface="Arial" panose="020B0604020202020204" pitchFamily="34" charset="0"/>
                </a:rPr>
                <a:t>kaliémie sérique basse</a:t>
              </a:r>
              <a:endParaRPr lang="fr-FR" altLang="fr-FR" sz="1200"/>
            </a:p>
          </p:txBody>
        </p:sp>
        <p:sp>
          <p:nvSpPr>
            <p:cNvPr id="111" name="Rectangle 112"/>
            <p:cNvSpPr>
              <a:spLocks noChangeArrowheads="1"/>
            </p:cNvSpPr>
            <p:nvPr/>
          </p:nvSpPr>
          <p:spPr bwMode="auto">
            <a:xfrm>
              <a:off x="6033624" y="3134685"/>
              <a:ext cx="2058988" cy="164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Rectangle 113"/>
            <p:cNvSpPr>
              <a:spLocks noChangeArrowheads="1"/>
            </p:cNvSpPr>
            <p:nvPr/>
          </p:nvSpPr>
          <p:spPr bwMode="auto">
            <a:xfrm>
              <a:off x="6125699" y="3188660"/>
              <a:ext cx="18915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D)</a:t>
              </a:r>
              <a:endParaRPr lang="fr-FR" altLang="fr-FR" sz="1400"/>
            </a:p>
          </p:txBody>
        </p:sp>
        <p:sp>
          <p:nvSpPr>
            <p:cNvPr id="113" name="Rectangle 114"/>
            <p:cNvSpPr>
              <a:spLocks noChangeArrowheads="1"/>
            </p:cNvSpPr>
            <p:nvPr/>
          </p:nvSpPr>
          <p:spPr bwMode="auto">
            <a:xfrm>
              <a:off x="6125699" y="3468060"/>
              <a:ext cx="187070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400" dirty="0">
                  <a:solidFill>
                    <a:srgbClr val="3373BA"/>
                  </a:solidFill>
                  <a:latin typeface="Arial" panose="020B0604020202020204" pitchFamily="34" charset="0"/>
                </a:rPr>
                <a:t>Décision partagée : Oui</a:t>
              </a:r>
              <a:endParaRPr lang="fr-FR" altLang="fr-FR" sz="1400" dirty="0">
                <a:solidFill>
                  <a:srgbClr val="3373BA"/>
                </a:solidFill>
              </a:endParaRPr>
            </a:p>
          </p:txBody>
        </p:sp>
        <p:sp>
          <p:nvSpPr>
            <p:cNvPr id="114" name="Rectangle 115"/>
            <p:cNvSpPr>
              <a:spLocks noChangeArrowheads="1"/>
            </p:cNvSpPr>
            <p:nvPr/>
          </p:nvSpPr>
          <p:spPr bwMode="auto">
            <a:xfrm>
              <a:off x="6125699" y="3742698"/>
              <a:ext cx="186108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400">
                  <a:solidFill>
                    <a:srgbClr val="000000"/>
                  </a:solidFill>
                  <a:latin typeface="Arial" panose="020B0604020202020204" pitchFamily="34" charset="0"/>
                </a:rPr>
                <a:t>Consentement : Simple</a:t>
              </a:r>
              <a:endParaRPr lang="fr-FR" altLang="fr-FR" sz="1400"/>
            </a:p>
          </p:txBody>
        </p:sp>
        <p:sp>
          <p:nvSpPr>
            <p:cNvPr id="115" name="Rectangle 116"/>
            <p:cNvSpPr>
              <a:spLocks noChangeArrowheads="1"/>
            </p:cNvSpPr>
            <p:nvPr/>
          </p:nvSpPr>
          <p:spPr bwMode="auto">
            <a:xfrm>
              <a:off x="6125699" y="4015748"/>
              <a:ext cx="17399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2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Exemple: Modification du </a:t>
              </a:r>
              <a:endParaRPr lang="fr-FR" altLang="fr-FR" sz="1200" dirty="0"/>
            </a:p>
          </p:txBody>
        </p:sp>
        <p:sp>
          <p:nvSpPr>
            <p:cNvPr id="116" name="Rectangle 117"/>
            <p:cNvSpPr>
              <a:spLocks noChangeArrowheads="1"/>
            </p:cNvSpPr>
            <p:nvPr/>
          </p:nvSpPr>
          <p:spPr bwMode="auto">
            <a:xfrm>
              <a:off x="6125699" y="4198310"/>
              <a:ext cx="179387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2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style de vie OU traitement </a:t>
              </a:r>
              <a:endParaRPr lang="fr-FR" altLang="fr-FR" sz="1200" dirty="0"/>
            </a:p>
          </p:txBody>
        </p:sp>
        <p:sp>
          <p:nvSpPr>
            <p:cNvPr id="117" name="Rectangle 118"/>
            <p:cNvSpPr>
              <a:spLocks noChangeArrowheads="1"/>
            </p:cNvSpPr>
            <p:nvPr/>
          </p:nvSpPr>
          <p:spPr bwMode="auto">
            <a:xfrm>
              <a:off x="6125699" y="4380873"/>
              <a:ext cx="152717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2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médicamenteux d’une </a:t>
              </a:r>
              <a:endParaRPr lang="fr-FR" altLang="fr-FR" sz="1200" dirty="0"/>
            </a:p>
          </p:txBody>
        </p:sp>
        <p:sp>
          <p:nvSpPr>
            <p:cNvPr id="118" name="Rectangle 119"/>
            <p:cNvSpPr>
              <a:spLocks noChangeArrowheads="1"/>
            </p:cNvSpPr>
            <p:nvPr/>
          </p:nvSpPr>
          <p:spPr bwMode="auto">
            <a:xfrm>
              <a:off x="6125699" y="4563435"/>
              <a:ext cx="976313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200" i="1">
                  <a:solidFill>
                    <a:srgbClr val="000000"/>
                  </a:solidFill>
                  <a:latin typeface="Arial" panose="020B0604020202020204" pitchFamily="34" charset="0"/>
                </a:rPr>
                <a:t>hyperlipidémie</a:t>
              </a:r>
              <a:endParaRPr lang="fr-FR" altLang="fr-FR" sz="1200"/>
            </a:p>
          </p:txBody>
        </p:sp>
        <p:sp>
          <p:nvSpPr>
            <p:cNvPr id="119" name="Rectangle 121"/>
            <p:cNvSpPr>
              <a:spLocks noChangeArrowheads="1"/>
            </p:cNvSpPr>
            <p:nvPr/>
          </p:nvSpPr>
          <p:spPr bwMode="auto">
            <a:xfrm>
              <a:off x="2726206" y="3212473"/>
              <a:ext cx="8431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risquées</a:t>
              </a:r>
              <a:endParaRPr lang="fr-FR" altLang="fr-FR" sz="1400"/>
            </a:p>
          </p:txBody>
        </p:sp>
      </p:grpSp>
      <p:sp>
        <p:nvSpPr>
          <p:cNvPr id="128" name="Espace réservé du contenu 2"/>
          <p:cNvSpPr txBox="1">
            <a:spLocks/>
          </p:cNvSpPr>
          <p:nvPr/>
        </p:nvSpPr>
        <p:spPr>
          <a:xfrm>
            <a:off x="7480846" y="2253434"/>
            <a:ext cx="4557156" cy="2292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fr-FR" i="1" dirty="0" err="1" smtClean="0">
                <a:solidFill>
                  <a:srgbClr val="3373BA"/>
                </a:solidFill>
              </a:rPr>
              <a:t>Preference</a:t>
            </a:r>
            <a:r>
              <a:rPr lang="fr-FR" altLang="fr-FR" i="1" dirty="0" smtClean="0">
                <a:solidFill>
                  <a:srgbClr val="3373BA"/>
                </a:solidFill>
              </a:rPr>
              <a:t>-sensitive </a:t>
            </a:r>
            <a:r>
              <a:rPr lang="fr-FR" altLang="fr-FR" i="1" dirty="0" err="1" smtClean="0">
                <a:solidFill>
                  <a:srgbClr val="3373BA"/>
                </a:solidFill>
              </a:rPr>
              <a:t>decisions</a:t>
            </a:r>
            <a:endParaRPr lang="fr-FR" altLang="fr-FR" i="1" dirty="0" smtClean="0">
              <a:solidFill>
                <a:srgbClr val="3373BA"/>
              </a:solidFill>
            </a:endParaRPr>
          </a:p>
          <a:p>
            <a:pPr marL="176213" lvl="1" indent="-176213"/>
            <a:r>
              <a:rPr lang="fr-FR" altLang="fr-FR" dirty="0" smtClean="0"/>
              <a:t>Plusieurs options raisonnables existent :</a:t>
            </a:r>
          </a:p>
          <a:p>
            <a:pPr marL="633413" lvl="2" indent="-176213">
              <a:buClr>
                <a:srgbClr val="3373BA"/>
              </a:buClr>
            </a:pPr>
            <a:r>
              <a:rPr lang="fr-FR" altLang="fr-FR" dirty="0" smtClean="0"/>
              <a:t>Efficacité identique mais effets secondaires différents</a:t>
            </a:r>
          </a:p>
          <a:p>
            <a:pPr marL="633413" lvl="2" indent="-176213">
              <a:buClr>
                <a:srgbClr val="3373BA"/>
              </a:buClr>
            </a:pPr>
            <a:r>
              <a:rPr lang="fr-FR" altLang="fr-FR" dirty="0" smtClean="0"/>
              <a:t>Durée </a:t>
            </a:r>
            <a:r>
              <a:rPr lang="fr-FR" altLang="fr-FR" i="1" dirty="0" smtClean="0"/>
              <a:t>vs</a:t>
            </a:r>
            <a:r>
              <a:rPr lang="fr-FR" altLang="fr-FR" dirty="0" smtClean="0"/>
              <a:t> qualité de vie</a:t>
            </a:r>
          </a:p>
          <a:p>
            <a:pPr marL="633413" lvl="2" indent="-176213">
              <a:buClr>
                <a:srgbClr val="3373BA"/>
              </a:buClr>
            </a:pPr>
            <a:r>
              <a:rPr lang="fr-FR" altLang="fr-FR" dirty="0" smtClean="0"/>
              <a:t>etc.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82457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Soignants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altLang="fr-FR" b="1" dirty="0">
                <a:solidFill>
                  <a:srgbClr val="3373BA"/>
                </a:solidFill>
                <a:sym typeface="Wingdings" panose="05000000000000000000" pitchFamily="2" charset="2"/>
              </a:rPr>
              <a:t></a:t>
            </a:r>
            <a:r>
              <a:rPr lang="fr-FR" altLang="fr-FR" b="1" dirty="0">
                <a:sym typeface="Wingdings" panose="05000000000000000000" pitchFamily="2" charset="2"/>
              </a:rPr>
              <a:t> </a:t>
            </a:r>
            <a:r>
              <a:rPr lang="fr-FR" altLang="fr-FR" dirty="0"/>
              <a:t>Littérature </a:t>
            </a:r>
            <a:r>
              <a:rPr lang="fr-FR" altLang="fr-FR" dirty="0" smtClean="0"/>
              <a:t>abondante </a:t>
            </a:r>
            <a:r>
              <a:rPr lang="fr-FR" altLang="fr-FR" dirty="0"/>
              <a:t>en faveur :</a:t>
            </a:r>
          </a:p>
          <a:p>
            <a:pPr lvl="1"/>
            <a:r>
              <a:rPr lang="fr-FR" altLang="fr-FR" dirty="0" smtClean="0">
                <a:solidFill>
                  <a:schemeClr val="bg1">
                    <a:lumMod val="85000"/>
                  </a:schemeClr>
                </a:solidFill>
              </a:rPr>
              <a:t>Théorique : </a:t>
            </a:r>
            <a:r>
              <a:rPr lang="en-US" altLang="fr-FR" i="1" dirty="0" smtClean="0">
                <a:solidFill>
                  <a:schemeClr val="bg1">
                    <a:lumMod val="85000"/>
                  </a:schemeClr>
                </a:solidFill>
              </a:rPr>
              <a:t>patient-centered </a:t>
            </a:r>
            <a:r>
              <a:rPr lang="en-US" altLang="fr-FR" i="1" dirty="0">
                <a:solidFill>
                  <a:schemeClr val="bg1">
                    <a:lumMod val="85000"/>
                  </a:schemeClr>
                </a:solidFill>
              </a:rPr>
              <a:t>care </a:t>
            </a:r>
            <a:r>
              <a:rPr lang="en-US" altLang="fr-FR" i="1" dirty="0" err="1">
                <a:solidFill>
                  <a:schemeClr val="bg1">
                    <a:lumMod val="85000"/>
                  </a:schemeClr>
                </a:solidFill>
              </a:rPr>
              <a:t>voire</a:t>
            </a:r>
            <a:r>
              <a:rPr lang="en-US" altLang="fr-FR" i="1" dirty="0">
                <a:solidFill>
                  <a:schemeClr val="bg1">
                    <a:lumMod val="85000"/>
                  </a:schemeClr>
                </a:solidFill>
              </a:rPr>
              <a:t> personalized medicine, shared decision-making, evidence-based medicine, patient empowerment, etc.</a:t>
            </a:r>
            <a:endParaRPr lang="fr-FR" altLang="fr-FR" i="1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fr-FR" altLang="fr-FR" dirty="0" smtClean="0"/>
              <a:t>Empirique / outils d’aide à la décision : </a:t>
            </a:r>
          </a:p>
          <a:p>
            <a:pPr marL="914400" lvl="2" indent="0">
              <a:buNone/>
            </a:pPr>
            <a:r>
              <a:rPr lang="fr-FR" altLang="fr-FR" sz="2400" dirty="0" smtClean="0">
                <a:sym typeface="Wingdings" panose="05000000000000000000" pitchFamily="2" charset="2"/>
              </a:rPr>
              <a:t> </a:t>
            </a:r>
            <a:r>
              <a:rPr lang="fr-FR" altLang="fr-FR" sz="2400" dirty="0"/>
              <a:t>la participation du patient, confiance dans la décision, connaissances, satisfaction envers communication</a:t>
            </a:r>
          </a:p>
          <a:p>
            <a:pPr marL="914400" lvl="2" indent="0">
              <a:buNone/>
            </a:pPr>
            <a:r>
              <a:rPr lang="fr-FR" altLang="fr-FR" sz="2400" dirty="0">
                <a:sym typeface="Wingdings" panose="05000000000000000000" pitchFamily="2" charset="2"/>
              </a:rPr>
              <a:t> </a:t>
            </a:r>
            <a:r>
              <a:rPr lang="fr-FR" altLang="fr-FR" sz="2400" dirty="0"/>
              <a:t>anxiété, recours inapproprié à des soins inutiles</a:t>
            </a:r>
          </a:p>
          <a:p>
            <a:pPr lvl="1"/>
            <a:endParaRPr lang="fr-FR" altLang="fr-FR" dirty="0" smtClean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altLang="fr-FR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</a:t>
            </a:r>
            <a:r>
              <a:rPr lang="fr-FR" altLang="fr-FR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fr-FR" altLang="fr-FR" dirty="0" smtClean="0">
                <a:sym typeface="Wingdings" panose="05000000000000000000" pitchFamily="2" charset="2"/>
              </a:rPr>
              <a:t>« </a:t>
            </a:r>
            <a:r>
              <a:rPr lang="fr-FR" altLang="fr-FR" dirty="0" smtClean="0"/>
              <a:t>Idéal » </a:t>
            </a:r>
            <a:r>
              <a:rPr lang="fr-FR" altLang="fr-FR" dirty="0"/>
              <a:t>rarement atteint en pratique</a:t>
            </a:r>
          </a:p>
          <a:p>
            <a:pPr lvl="1"/>
            <a:r>
              <a:rPr lang="fr-FR" altLang="fr-FR" dirty="0"/>
              <a:t>10% des consultations </a:t>
            </a:r>
            <a:r>
              <a:rPr lang="fr-FR" altLang="fr-FR" dirty="0" smtClean="0"/>
              <a:t>?</a:t>
            </a:r>
            <a:endParaRPr lang="fr-FR" alt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4C2A-3C1F-442A-9D7E-3177E6E67035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8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Patients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7991" y="1221971"/>
            <a:ext cx="11519452" cy="4954993"/>
          </a:xfrm>
        </p:spPr>
        <p:txBody>
          <a:bodyPr/>
          <a:lstStyle/>
          <a:p>
            <a:pPr marL="0" indent="0">
              <a:buNone/>
            </a:pPr>
            <a:r>
              <a:rPr lang="fr-FR" altLang="fr-FR" b="1" dirty="0" smtClean="0">
                <a:solidFill>
                  <a:srgbClr val="3373BA"/>
                </a:solidFill>
                <a:sym typeface="Wingdings" panose="05000000000000000000" pitchFamily="2" charset="2"/>
              </a:rPr>
              <a:t></a:t>
            </a:r>
            <a:r>
              <a:rPr lang="fr-FR" altLang="fr-FR" b="1" dirty="0" smtClean="0">
                <a:sym typeface="Wingdings" panose="05000000000000000000" pitchFamily="2" charset="2"/>
              </a:rPr>
              <a:t> </a:t>
            </a:r>
            <a:r>
              <a:rPr lang="fr-FR" altLang="fr-FR" dirty="0" smtClean="0"/>
              <a:t>La majorité souhaite s’impliquer</a:t>
            </a:r>
          </a:p>
          <a:p>
            <a:pPr lvl="1"/>
            <a:endParaRPr lang="fr-FR" altLang="fr-FR" dirty="0" smtClean="0"/>
          </a:p>
          <a:p>
            <a:pPr lvl="1"/>
            <a:endParaRPr lang="fr-FR" altLang="fr-FR" dirty="0"/>
          </a:p>
          <a:p>
            <a:pPr lvl="1"/>
            <a:endParaRPr lang="fr-FR" altLang="fr-FR" dirty="0" smtClean="0"/>
          </a:p>
          <a:p>
            <a:pPr lvl="1"/>
            <a:endParaRPr lang="fr-FR" altLang="fr-FR" dirty="0"/>
          </a:p>
          <a:p>
            <a:pPr lvl="1"/>
            <a:endParaRPr lang="fr-FR" altLang="fr-FR" dirty="0" smtClean="0"/>
          </a:p>
          <a:p>
            <a:pPr lvl="1"/>
            <a:endParaRPr lang="fr-FR" altLang="fr-FR" dirty="0" smtClean="0"/>
          </a:p>
          <a:p>
            <a:pPr lvl="1"/>
            <a:r>
              <a:rPr lang="fr-FR" altLang="fr-FR" dirty="0" smtClean="0"/>
              <a:t>Dynamique : </a:t>
            </a:r>
            <a:r>
              <a:rPr lang="fr-FR" altLang="fr-FR" dirty="0" smtClean="0"/>
              <a:t>ceux qui sont réticents peuvent changer d’avis, notamment après information</a:t>
            </a:r>
          </a:p>
          <a:p>
            <a:pPr lvl="1"/>
            <a:endParaRPr lang="fr-FR" altLang="fr-FR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alt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</a:t>
            </a:r>
            <a:r>
              <a:rPr lang="fr-FR" altLang="fr-FR" dirty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fr-FR" altLang="fr-FR" dirty="0" smtClean="0"/>
              <a:t>Respecter </a:t>
            </a:r>
            <a:r>
              <a:rPr lang="fr-FR" altLang="fr-FR" dirty="0" smtClean="0"/>
              <a:t>les patients qui </a:t>
            </a:r>
            <a:r>
              <a:rPr lang="fr-FR" altLang="fr-FR" dirty="0" smtClean="0"/>
              <a:t>préfèrent déléguer </a:t>
            </a:r>
            <a:r>
              <a:rPr lang="fr-FR" altLang="fr-FR" dirty="0" smtClean="0"/>
              <a:t>les décisions à </a:t>
            </a:r>
            <a:r>
              <a:rPr lang="fr-FR" altLang="fr-FR" dirty="0" smtClean="0"/>
              <a:t>leur médecin</a:t>
            </a:r>
            <a:endParaRPr lang="fr-FR" alt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4C2A-3C1F-442A-9D7E-3177E6E67035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39" y="1697008"/>
            <a:ext cx="54864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40921">
            <a:off x="7292775" y="424648"/>
            <a:ext cx="2442033" cy="3246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8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altLang="fr-FR" b="1" dirty="0">
                <a:solidFill>
                  <a:srgbClr val="3373BA"/>
                </a:solidFill>
                <a:sym typeface="Wingdings" panose="05000000000000000000" pitchFamily="2" charset="2"/>
              </a:rPr>
              <a:t></a:t>
            </a:r>
            <a:r>
              <a:rPr lang="fr-FR" altLang="fr-FR" b="1" dirty="0">
                <a:sym typeface="Wingdings" panose="05000000000000000000" pitchFamily="2" charset="2"/>
              </a:rPr>
              <a:t> </a:t>
            </a:r>
            <a:r>
              <a:rPr lang="fr-FR" altLang="fr-FR" dirty="0" smtClean="0"/>
              <a:t>Promotion </a:t>
            </a:r>
            <a:r>
              <a:rPr lang="fr-FR" altLang="fr-FR" dirty="0" smtClean="0"/>
              <a:t>nationale </a:t>
            </a:r>
            <a:r>
              <a:rPr lang="fr-FR" altLang="fr-FR" dirty="0"/>
              <a:t>:</a:t>
            </a:r>
          </a:p>
          <a:p>
            <a:pPr lvl="1"/>
            <a:r>
              <a:rPr lang="fr-FR" altLang="fr-FR" dirty="0"/>
              <a:t>Loi du 4 mars </a:t>
            </a:r>
            <a:r>
              <a:rPr lang="fr-FR" altLang="fr-FR" dirty="0" smtClean="0"/>
              <a:t>2002</a:t>
            </a:r>
          </a:p>
          <a:p>
            <a:pPr lvl="1"/>
            <a:r>
              <a:rPr lang="fr-FR" altLang="fr-FR" dirty="0" smtClean="0"/>
              <a:t>Plan cancer 2014-2019</a:t>
            </a:r>
            <a:endParaRPr lang="fr-FR" altLang="fr-FR" dirty="0"/>
          </a:p>
          <a:p>
            <a:endParaRPr lang="fr-FR" altLang="fr-FR" dirty="0" smtClean="0"/>
          </a:p>
          <a:p>
            <a:endParaRPr lang="fr-FR" altLang="fr-FR" dirty="0"/>
          </a:p>
          <a:p>
            <a:endParaRPr lang="fr-FR" altLang="fr-FR" dirty="0" smtClean="0"/>
          </a:p>
          <a:p>
            <a:endParaRPr lang="fr-FR" altLang="fr-FR" dirty="0" smtClean="0"/>
          </a:p>
          <a:p>
            <a:pPr marL="0" indent="0">
              <a:buNone/>
            </a:pPr>
            <a:r>
              <a:rPr lang="fr-FR" altLang="fr-FR" b="1" dirty="0">
                <a:solidFill>
                  <a:schemeClr val="accent2"/>
                </a:solidFill>
                <a:sym typeface="Wingdings" panose="05000000000000000000" pitchFamily="2" charset="2"/>
              </a:rPr>
              <a:t></a:t>
            </a:r>
            <a:r>
              <a:rPr lang="fr-FR" altLang="fr-FR" dirty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fr-FR" altLang="fr-FR" dirty="0" smtClean="0"/>
              <a:t>Attention </a:t>
            </a:r>
            <a:r>
              <a:rPr lang="fr-FR" altLang="fr-FR" dirty="0"/>
              <a:t>aux mauvaises raisons !</a:t>
            </a:r>
          </a:p>
          <a:p>
            <a:pPr lvl="1"/>
            <a:r>
              <a:rPr lang="fr-FR" altLang="fr-FR" dirty="0"/>
              <a:t>Diminution des </a:t>
            </a:r>
            <a:r>
              <a:rPr lang="fr-FR" altLang="fr-FR" dirty="0" smtClean="0"/>
              <a:t>coûts espérée car patients plus protecteurs ?</a:t>
            </a:r>
            <a:endParaRPr lang="fr-FR" altLang="fr-FR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05" y="2582746"/>
            <a:ext cx="5511596" cy="1699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Société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4C2A-3C1F-442A-9D7E-3177E6E67035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85" y="3812596"/>
            <a:ext cx="5885674" cy="30511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84" y="3249235"/>
            <a:ext cx="5885675" cy="56100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560" y="2779046"/>
            <a:ext cx="5895199" cy="42108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94077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odel-SESSTIM - Calibri.POTX" id="{C985F830-C8A8-49F2-9522-40BF2384B419}" vid="{9C8A4E3F-23A4-4391-9B00-38A89F97A96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Model-SESSTIM - Calibri</Template>
  <TotalTime>549</TotalTime>
  <Words>1158</Words>
  <Application>Microsoft Office PowerPoint</Application>
  <PresentationFormat>Personnalisé</PresentationFormat>
  <Paragraphs>343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L’autonomie de décision du patient : souhaitée ou subie ?  facteurs favorisants et limitants ?</vt:lpstr>
      <vt:lpstr>L’autonomie de décision du patient :  souhaitée  / subie  ?</vt:lpstr>
      <vt:lpstr>Soignants</vt:lpstr>
      <vt:lpstr>Evidence-based medicine</vt:lpstr>
      <vt:lpstr>Shared decision-making</vt:lpstr>
      <vt:lpstr>Importance du contexte</vt:lpstr>
      <vt:lpstr>Soignants</vt:lpstr>
      <vt:lpstr>Patients</vt:lpstr>
      <vt:lpstr>Société</vt:lpstr>
      <vt:lpstr>L’autonomie de décision du patient :  facteurs favorisants (et limitants) ?</vt:lpstr>
      <vt:lpstr>Actions globales (1)</vt:lpstr>
      <vt:lpstr>Actions globales (2) : Feedback</vt:lpstr>
      <vt:lpstr>Communication : étapes</vt:lpstr>
      <vt:lpstr>Communication : étapes</vt:lpstr>
      <vt:lpstr>Améliorer l’information : 1a) savoir que des options existent</vt:lpstr>
      <vt:lpstr>Améliorer l’information : 1a) savoir que des options existent</vt:lpstr>
      <vt:lpstr>Améliorer l’information : 1a) savoir que des options existent</vt:lpstr>
      <vt:lpstr>Améliorer l’information : 1b) présenter les options</vt:lpstr>
      <vt:lpstr>2) Délibération : discussion des préférences</vt:lpstr>
      <vt:lpstr>2) Délibération : Préférences individuelles vs moyennes </vt:lpstr>
      <vt:lpstr>3) Décision</vt:lpstr>
      <vt:lpstr>Conclusion</vt:lpstr>
    </vt:vector>
  </TitlesOfParts>
  <Company>AP-HM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L’autonomie de décision du patient : souhaitée ou subie ?  facteurs favorisants et limitants ?</dc:title>
  <dc:creator>Julien Mancini</dc:creator>
  <cp:lastModifiedBy>Julien Mancini</cp:lastModifiedBy>
  <cp:revision>61</cp:revision>
  <dcterms:created xsi:type="dcterms:W3CDTF">2017-01-23T14:40:11Z</dcterms:created>
  <dcterms:modified xsi:type="dcterms:W3CDTF">2017-01-24T16:31:48Z</dcterms:modified>
</cp:coreProperties>
</file>