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Lst>
  <p:sldIdLst>
    <p:sldId id="260" r:id="rId3"/>
    <p:sldId id="288" r:id="rId4"/>
    <p:sldId id="289" r:id="rId5"/>
    <p:sldId id="291" r:id="rId6"/>
    <p:sldId id="290" r:id="rId7"/>
    <p:sldId id="292" r:id="rId8"/>
    <p:sldId id="293" r:id="rId9"/>
    <p:sldId id="294" r:id="rId10"/>
    <p:sldId id="295" r:id="rId11"/>
    <p:sldId id="296" r:id="rId12"/>
    <p:sldId id="297" r:id="rId13"/>
    <p:sldId id="298" r:id="rId14"/>
    <p:sldId id="299" r:id="rId15"/>
    <p:sldId id="300" r:id="rId16"/>
    <p:sldId id="301" r:id="rId17"/>
    <p:sldId id="303" r:id="rId18"/>
    <p:sldId id="302" r:id="rId19"/>
    <p:sldId id="304" r:id="rId20"/>
    <p:sldId id="305" r:id="rId21"/>
    <p:sldId id="306" r:id="rId22"/>
    <p:sldId id="307"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ge de titre" id="{83C872B8-DBDB-624B-BFE7-95002CCCAC8D}">
          <p14:sldIdLst/>
        </p14:section>
        <p14:section name="Section sans titre" id="{C73E328E-6327-490A-9FCE-787B4008AB8A}">
          <p14:sldIdLst>
            <p14:sldId id="260"/>
            <p14:sldId id="288"/>
            <p14:sldId id="289"/>
            <p14:sldId id="291"/>
            <p14:sldId id="290"/>
            <p14:sldId id="292"/>
            <p14:sldId id="293"/>
            <p14:sldId id="294"/>
            <p14:sldId id="295"/>
            <p14:sldId id="296"/>
            <p14:sldId id="297"/>
            <p14:sldId id="298"/>
            <p14:sldId id="299"/>
            <p14:sldId id="300"/>
            <p14:sldId id="301"/>
            <p14:sldId id="303"/>
            <p14:sldId id="302"/>
            <p14:sldId id="304"/>
            <p14:sldId id="305"/>
            <p14:sldId id="306"/>
            <p14:sldId id="307"/>
          </p14:sldIdLst>
        </p14:section>
        <p14:section name="Pages suivantes" id="{09DB4A43-7013-1A46-A2FE-03EE6CF04CE4}">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7A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varScale="1">
        <p:scale>
          <a:sx n="113" d="100"/>
          <a:sy n="113" d="100"/>
        </p:scale>
        <p:origin x="-1722" y="-10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71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85750" y="813182"/>
            <a:ext cx="8172450" cy="1345819"/>
          </a:xfrm>
        </p:spPr>
        <p:txBody>
          <a:bodyPr lIns="180000" anchor="t" anchorCtr="0"/>
          <a:lstStyle>
            <a:lvl1pPr algn="r">
              <a:defRPr sz="2400" b="1" i="0">
                <a:solidFill>
                  <a:srgbClr val="31859C"/>
                </a:solidFill>
                <a:latin typeface="Helvetica"/>
                <a:cs typeface="Helvetica"/>
              </a:defRPr>
            </a:lvl1pPr>
          </a:lstStyle>
          <a:p>
            <a:r>
              <a:rPr lang="fr-FR" dirty="0"/>
              <a:t>Cliquez et modifiez le titre</a:t>
            </a:r>
          </a:p>
        </p:txBody>
      </p:sp>
      <p:sp>
        <p:nvSpPr>
          <p:cNvPr id="4" name="Espace réservé de la date 3"/>
          <p:cNvSpPr>
            <a:spLocks noGrp="1"/>
          </p:cNvSpPr>
          <p:nvPr>
            <p:ph type="dt" sz="half" idx="10"/>
          </p:nvPr>
        </p:nvSpPr>
        <p:spPr/>
        <p:txBody>
          <a:bodyPr/>
          <a:lstStyle/>
          <a:p>
            <a:fld id="{A9B7E3E6-13F6-BA42-9725-0B176E1BF438}" type="datetimeFigureOut">
              <a:rPr lang="fr-FR" smtClean="0"/>
              <a:t>25/01/2017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072106-CE43-434A-AF0D-927DD1276079}" type="slidenum">
              <a:rPr lang="fr-FR" smtClean="0"/>
              <a:t>‹N°›</a:t>
            </a:fld>
            <a:endParaRPr lang="fr-FR"/>
          </a:p>
        </p:txBody>
      </p:sp>
    </p:spTree>
    <p:extLst>
      <p:ext uri="{BB962C8B-B14F-4D97-AF65-F5344CB8AC3E}">
        <p14:creationId xmlns:p14="http://schemas.microsoft.com/office/powerpoint/2010/main" val="145546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85750" y="830298"/>
            <a:ext cx="8081309" cy="1143000"/>
          </a:xfrm>
        </p:spPr>
        <p:txBody>
          <a:bodyPr lIns="180000" anchor="t" anchorCtr="0">
            <a:normAutofit/>
          </a:bodyPr>
          <a:lstStyle>
            <a:lvl1pPr algn="r">
              <a:defRPr sz="2400" b="1" i="0">
                <a:solidFill>
                  <a:schemeClr val="accent5">
                    <a:lumMod val="75000"/>
                  </a:schemeClr>
                </a:solidFill>
                <a:latin typeface="Helvetica"/>
                <a:cs typeface="Helvetica"/>
              </a:defRPr>
            </a:lvl1pPr>
          </a:lstStyle>
          <a:p>
            <a:r>
              <a:rPr lang="fr-FR" dirty="0"/>
              <a:t>Cliquez et modifiez le titre</a:t>
            </a:r>
          </a:p>
        </p:txBody>
      </p:sp>
      <p:sp>
        <p:nvSpPr>
          <p:cNvPr id="3" name="Espace réservé du contenu 2"/>
          <p:cNvSpPr>
            <a:spLocks noGrp="1"/>
          </p:cNvSpPr>
          <p:nvPr>
            <p:ph idx="1"/>
          </p:nvPr>
        </p:nvSpPr>
        <p:spPr>
          <a:xfrm>
            <a:off x="1128059" y="2191240"/>
            <a:ext cx="7239000" cy="3979466"/>
          </a:xfrm>
        </p:spPr>
        <p:txBody>
          <a:bodyPr lIns="180000"/>
          <a:lstStyle>
            <a:lvl1pPr>
              <a:defRPr sz="2200" b="1">
                <a:solidFill>
                  <a:srgbClr val="FFFFFF"/>
                </a:solidFill>
                <a:latin typeface="Helvetica"/>
                <a:cs typeface="Helvetica"/>
              </a:defRPr>
            </a:lvl1pPr>
            <a:lvl2pPr>
              <a:defRPr sz="2000">
                <a:solidFill>
                  <a:srgbClr val="FFFFFF"/>
                </a:solidFill>
                <a:latin typeface="Helvetica"/>
                <a:cs typeface="Helvetica"/>
              </a:defRPr>
            </a:lvl2pPr>
            <a:lvl3pPr>
              <a:defRPr sz="1800">
                <a:solidFill>
                  <a:srgbClr val="FFFFFF"/>
                </a:solidFill>
                <a:latin typeface="Helvetica"/>
                <a:cs typeface="Helvetica"/>
              </a:defRPr>
            </a:lvl3pPr>
            <a:lvl4pPr>
              <a:defRPr sz="1600">
                <a:solidFill>
                  <a:srgbClr val="FFFFFF"/>
                </a:solidFill>
                <a:latin typeface="Helvetica"/>
                <a:cs typeface="Helvetica"/>
              </a:defRPr>
            </a:lvl4pPr>
            <a:lvl5pPr>
              <a:defRPr sz="1400">
                <a:solidFill>
                  <a:srgbClr val="FFFFFF"/>
                </a:solidFill>
                <a:latin typeface="Helvetica"/>
                <a:cs typeface="Helvetica"/>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10"/>
          </p:nvPr>
        </p:nvSpPr>
        <p:spPr/>
        <p:txBody>
          <a:bodyPr/>
          <a:lstStyle/>
          <a:p>
            <a:fld id="{A9B7E3E6-13F6-BA42-9725-0B176E1BF438}" type="datetimeFigureOut">
              <a:rPr lang="fr-FR" smtClean="0"/>
              <a:t>25/01/2017</a:t>
            </a:fld>
            <a:endParaRPr lang="fr-FR" dirty="0"/>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072106-CE43-434A-AF0D-927DD1276079}" type="slidenum">
              <a:rPr lang="fr-FR" smtClean="0"/>
              <a:t>‹N°›</a:t>
            </a:fld>
            <a:endParaRPr lang="fr-FR"/>
          </a:p>
        </p:txBody>
      </p:sp>
    </p:spTree>
    <p:extLst>
      <p:ext uri="{BB962C8B-B14F-4D97-AF65-F5344CB8AC3E}">
        <p14:creationId xmlns:p14="http://schemas.microsoft.com/office/powerpoint/2010/main" val="42212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9B7E3E6-13F6-BA42-9725-0B176E1BF438}" type="datetimeFigureOut">
              <a:rPr lang="fr-FR" smtClean="0"/>
              <a:t>25/01/2017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072106-CE43-434A-AF0D-927DD1276079}" type="slidenum">
              <a:rPr lang="fr-FR" smtClean="0"/>
              <a:t>‹N°›</a:t>
            </a:fld>
            <a:endParaRPr lang="fr-FR"/>
          </a:p>
        </p:txBody>
      </p:sp>
    </p:spTree>
    <p:extLst>
      <p:ext uri="{BB962C8B-B14F-4D97-AF65-F5344CB8AC3E}">
        <p14:creationId xmlns:p14="http://schemas.microsoft.com/office/powerpoint/2010/main" val="187800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normAutofit/>
          </a:bodyPr>
          <a:lstStyle>
            <a:lvl1pPr algn="ctr">
              <a:defRPr sz="1800" b="1">
                <a:solidFill>
                  <a:srgbClr val="31859C"/>
                </a:solidFill>
                <a:latin typeface="Helvetica"/>
                <a:cs typeface="Helvetica"/>
              </a:defRPr>
            </a:lvl1pPr>
          </a:lstStyle>
          <a:p>
            <a:r>
              <a:rPr lang="fr-FR" dirty="0"/>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lgn="ctr">
              <a:buNone/>
              <a:defRPr sz="1400">
                <a:solidFill>
                  <a:schemeClr val="tx1"/>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5" name="Espace réservé de la date 4"/>
          <p:cNvSpPr>
            <a:spLocks noGrp="1"/>
          </p:cNvSpPr>
          <p:nvPr>
            <p:ph type="dt" sz="half" idx="10"/>
          </p:nvPr>
        </p:nvSpPr>
        <p:spPr/>
        <p:txBody>
          <a:bodyPr/>
          <a:lstStyle/>
          <a:p>
            <a:fld id="{A9B7E3E6-13F6-BA42-9725-0B176E1BF438}" type="datetimeFigureOut">
              <a:rPr lang="fr-FR" smtClean="0"/>
              <a:t>25/01/2017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072106-CE43-434A-AF0D-927DD1276079}" type="slidenum">
              <a:rPr lang="fr-FR" smtClean="0"/>
              <a:t>‹N°›</a:t>
            </a:fld>
            <a:endParaRPr lang="fr-FR"/>
          </a:p>
        </p:txBody>
      </p:sp>
    </p:spTree>
    <p:extLst>
      <p:ext uri="{BB962C8B-B14F-4D97-AF65-F5344CB8AC3E}">
        <p14:creationId xmlns:p14="http://schemas.microsoft.com/office/powerpoint/2010/main" val="236697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DD0E4884-3833-EA44-9066-8E6989249210}" type="datetimeFigureOut">
              <a:rPr lang="fr-FR" smtClean="0"/>
              <a:t>25/01/2017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7881571-0F70-F74F-8634-7F01BC3D7C2C}" type="slidenum">
              <a:rPr lang="fr-FR" smtClean="0"/>
              <a:t>‹N°›</a:t>
            </a:fld>
            <a:endParaRPr lang="fr-FR"/>
          </a:p>
        </p:txBody>
      </p:sp>
    </p:spTree>
    <p:extLst>
      <p:ext uri="{BB962C8B-B14F-4D97-AF65-F5344CB8AC3E}">
        <p14:creationId xmlns:p14="http://schemas.microsoft.com/office/powerpoint/2010/main" val="30525651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FOND LOGOS+SIRIC.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457200" y="274638"/>
            <a:ext cx="7865035" cy="1143000"/>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1002583"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7E3E6-13F6-BA42-9725-0B176E1BF438}" type="datetimeFigureOut">
              <a:rPr lang="fr-FR" smtClean="0"/>
              <a:t>25/01/2017</a:t>
            </a:fld>
            <a:endParaRPr lang="fr-FR" dirty="0"/>
          </a:p>
        </p:txBody>
      </p:sp>
      <p:sp>
        <p:nvSpPr>
          <p:cNvPr id="5" name="Espace réservé du pied de page 4"/>
          <p:cNvSpPr>
            <a:spLocks noGrp="1"/>
          </p:cNvSpPr>
          <p:nvPr>
            <p:ph type="ftr" sz="quarter" idx="3"/>
          </p:nvPr>
        </p:nvSpPr>
        <p:spPr>
          <a:xfrm>
            <a:off x="3654641"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7022352" y="6356350"/>
            <a:ext cx="16644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72106-CE43-434A-AF0D-927DD1276079}" type="slidenum">
              <a:rPr lang="fr-FR" smtClean="0"/>
              <a:t>‹N°›</a:t>
            </a:fld>
            <a:endParaRPr lang="fr-FR" dirty="0"/>
          </a:p>
        </p:txBody>
      </p:sp>
    </p:spTree>
    <p:extLst>
      <p:ext uri="{BB962C8B-B14F-4D97-AF65-F5344CB8AC3E}">
        <p14:creationId xmlns:p14="http://schemas.microsoft.com/office/powerpoint/2010/main" val="92005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9" r:id="rId4"/>
  </p:sldLayoutIdLst>
  <p:txStyles>
    <p:title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descr="FOND + SIRIC.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Espace réservé du titre 1"/>
          <p:cNvSpPr>
            <a:spLocks noGrp="1"/>
          </p:cNvSpPr>
          <p:nvPr>
            <p:ph type="title"/>
          </p:nvPr>
        </p:nvSpPr>
        <p:spPr>
          <a:xfrm>
            <a:off x="2046940" y="1581990"/>
            <a:ext cx="6125883" cy="1563127"/>
          </a:xfrm>
          <a:prstGeom prst="rect">
            <a:avLst/>
          </a:prstGeom>
        </p:spPr>
        <p:txBody>
          <a:bodyPr vert="horz" lIns="91440" tIns="45720" rIns="91440" bIns="45720" rtlCol="0" anchor="ctr">
            <a:normAutofit/>
          </a:bodyPr>
          <a:lstStyle/>
          <a:p>
            <a:r>
              <a:rPr lang="fr-FR" dirty="0"/>
              <a:t>Cliquez et modifiez le titre</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0E4884-3833-EA44-9066-8E6989249210}" type="datetimeFigureOut">
              <a:rPr lang="fr-FR" smtClean="0"/>
              <a:t>25/01/2017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81571-0F70-F74F-8634-7F01BC3D7C2C}" type="slidenum">
              <a:rPr lang="fr-FR" smtClean="0"/>
              <a:t>‹N°›</a:t>
            </a:fld>
            <a:endParaRPr lang="fr-FR"/>
          </a:p>
        </p:txBody>
      </p:sp>
    </p:spTree>
    <p:extLst>
      <p:ext uri="{BB962C8B-B14F-4D97-AF65-F5344CB8AC3E}">
        <p14:creationId xmlns:p14="http://schemas.microsoft.com/office/powerpoint/2010/main" val="2902277661"/>
      </p:ext>
    </p:extLst>
  </p:cSld>
  <p:clrMap bg1="lt1" tx1="dk1" bg2="lt2" tx2="dk2" accent1="accent1" accent2="accent2" accent3="accent3" accent4="accent4" accent5="accent5" accent6="accent6" hlink="hlink" folHlink="folHlink"/>
  <p:sldLayoutIdLst>
    <p:sldLayoutId id="2147483672" r:id="rId1"/>
  </p:sldLayoutIdLst>
  <p:txStyles>
    <p:titleStyle>
      <a:lvl1pPr algn="r" defTabSz="457200" rtl="0" eaLnBrk="1" latinLnBrk="0" hangingPunct="1">
        <a:spcBef>
          <a:spcPct val="0"/>
        </a:spcBef>
        <a:buNone/>
        <a:defRPr sz="3200" b="1" i="0" kern="1200">
          <a:solidFill>
            <a:srgbClr val="31859C"/>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44718" y="1721946"/>
            <a:ext cx="7661133" cy="1600800"/>
          </a:xfrm>
        </p:spPr>
        <p:txBody>
          <a:bodyPr>
            <a:normAutofit/>
          </a:bodyPr>
          <a:lstStyle/>
          <a:p>
            <a:pPr algn="ctr"/>
            <a:r>
              <a:rPr lang="fr-FR" dirty="0"/>
              <a:t>L’autonomie de décision du patient: </a:t>
            </a:r>
            <a:br>
              <a:rPr lang="fr-FR" dirty="0"/>
            </a:br>
            <a:r>
              <a:rPr lang="fr-FR" sz="2800" dirty="0"/>
              <a:t>du concept à la pratique cancérologique</a:t>
            </a:r>
            <a:endParaRPr lang="fr-FR" dirty="0"/>
          </a:p>
        </p:txBody>
      </p:sp>
      <p:sp>
        <p:nvSpPr>
          <p:cNvPr id="3" name="Sous-titre 2"/>
          <p:cNvSpPr>
            <a:spLocks noGrp="1"/>
          </p:cNvSpPr>
          <p:nvPr>
            <p:ph type="subTitle" idx="1"/>
          </p:nvPr>
        </p:nvSpPr>
        <p:spPr>
          <a:xfrm>
            <a:off x="3003402" y="4324281"/>
            <a:ext cx="5170835" cy="878409"/>
          </a:xfrm>
        </p:spPr>
        <p:txBody>
          <a:bodyPr/>
          <a:lstStyle/>
          <a:p>
            <a:pPr algn="r"/>
            <a:r>
              <a:rPr lang="fr-FR" sz="2200" dirty="0">
                <a:solidFill>
                  <a:srgbClr val="31859C"/>
                </a:solidFill>
                <a:latin typeface="Helvetica"/>
                <a:cs typeface="Helvetica"/>
              </a:rPr>
              <a:t>Jean-Luc RAOUL</a:t>
            </a:r>
            <a:endParaRPr lang="fr-FR" sz="2200" b="1" dirty="0">
              <a:solidFill>
                <a:srgbClr val="31859C"/>
              </a:solidFill>
              <a:latin typeface="Helvetica"/>
              <a:cs typeface="Helvetica"/>
            </a:endParaRPr>
          </a:p>
          <a:p>
            <a:pPr algn="r"/>
            <a:r>
              <a:rPr lang="fr-FR" sz="1400" dirty="0">
                <a:solidFill>
                  <a:srgbClr val="31859C"/>
                </a:solidFill>
                <a:latin typeface="Helvetica"/>
                <a:cs typeface="Helvetica"/>
              </a:rPr>
              <a:t>Institut Paoli-Calmettes, Marseille</a:t>
            </a:r>
          </a:p>
        </p:txBody>
      </p:sp>
      <p:sp>
        <p:nvSpPr>
          <p:cNvPr id="4" name="ZoneTexte 3"/>
          <p:cNvSpPr txBox="1"/>
          <p:nvPr/>
        </p:nvSpPr>
        <p:spPr>
          <a:xfrm>
            <a:off x="77553" y="414779"/>
            <a:ext cx="9019312" cy="923330"/>
          </a:xfrm>
          <a:prstGeom prst="rect">
            <a:avLst/>
          </a:prstGeom>
          <a:noFill/>
        </p:spPr>
        <p:txBody>
          <a:bodyPr wrap="square" rtlCol="0">
            <a:spAutoFit/>
          </a:bodyPr>
          <a:lstStyle/>
          <a:p>
            <a:pPr algn="ctr"/>
            <a:r>
              <a:rPr lang="fr-FR" dirty="0"/>
              <a:t>Débat Public du 26 Janvier 2017:</a:t>
            </a:r>
          </a:p>
          <a:p>
            <a:pPr algn="ctr"/>
            <a:r>
              <a:rPr lang="fr-FR" dirty="0"/>
              <a:t>Quelle autonomie de décision pour les patients atteints de cancer?</a:t>
            </a:r>
          </a:p>
          <a:p>
            <a:pPr algn="ctr"/>
            <a:r>
              <a:rPr lang="fr-FR" dirty="0"/>
              <a:t>Vers une décision partagée, mythe ou réalité?</a:t>
            </a:r>
          </a:p>
        </p:txBody>
      </p:sp>
    </p:spTree>
    <p:extLst>
      <p:ext uri="{BB962C8B-B14F-4D97-AF65-F5344CB8AC3E}">
        <p14:creationId xmlns:p14="http://schemas.microsoft.com/office/powerpoint/2010/main" val="3620713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418019" y="1989519"/>
            <a:ext cx="8784976" cy="3483483"/>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fr-FR" sz="2000" dirty="0"/>
              <a:t>Basée sur une information claire</a:t>
            </a:r>
            <a:r>
              <a:rPr lang="fr-FR" sz="2000" dirty="0" smtClean="0"/>
              <a:t>, </a:t>
            </a:r>
            <a:r>
              <a:rPr lang="fr-FR" sz="2000" dirty="0"/>
              <a:t>complète et précise: LA VERITE.</a:t>
            </a:r>
          </a:p>
          <a:p>
            <a:pPr>
              <a:lnSpc>
                <a:spcPct val="150000"/>
              </a:lnSpc>
            </a:pPr>
            <a:r>
              <a:rPr lang="fr-FR" sz="2000" dirty="0"/>
              <a:t>Souvent présentée comme</a:t>
            </a:r>
          </a:p>
          <a:p>
            <a:pPr lvl="1">
              <a:lnSpc>
                <a:spcPct val="150000"/>
              </a:lnSpc>
            </a:pPr>
            <a:r>
              <a:rPr lang="fr-FR" sz="1600" dirty="0"/>
              <a:t>une révélation explicite, brutale du diagnostic, du pronostic et des options thérapeutiques;</a:t>
            </a:r>
          </a:p>
          <a:p>
            <a:pPr lvl="1">
              <a:lnSpc>
                <a:spcPct val="150000"/>
              </a:lnSpc>
            </a:pPr>
            <a:r>
              <a:rPr lang="fr-FR" sz="1600" dirty="0"/>
              <a:t>Donne au patient l’impression d’être un peu seul à prendre une décision cruciale…</a:t>
            </a:r>
          </a:p>
          <a:p>
            <a:pPr lvl="1">
              <a:lnSpc>
                <a:spcPct val="150000"/>
              </a:lnSpc>
            </a:pPr>
            <a:r>
              <a:rPr lang="fr-FR" sz="1600" dirty="0"/>
              <a:t>Risque de sensation d’abandon,</a:t>
            </a:r>
          </a:p>
          <a:p>
            <a:pPr>
              <a:lnSpc>
                <a:spcPct val="150000"/>
              </a:lnSpc>
            </a:pPr>
            <a:r>
              <a:rPr lang="fr-FR" sz="2000" dirty="0"/>
              <a:t>MAIS: annonce lente, patiente, répétée.</a:t>
            </a:r>
          </a:p>
        </p:txBody>
      </p:sp>
      <p:sp>
        <p:nvSpPr>
          <p:cNvPr id="4" name="ZoneTexte 3"/>
          <p:cNvSpPr txBox="1"/>
          <p:nvPr/>
        </p:nvSpPr>
        <p:spPr>
          <a:xfrm>
            <a:off x="0" y="64301"/>
            <a:ext cx="6133474" cy="369332"/>
          </a:xfrm>
          <a:prstGeom prst="rect">
            <a:avLst/>
          </a:prstGeom>
          <a:noFill/>
        </p:spPr>
        <p:txBody>
          <a:bodyPr wrap="none" rtlCol="0">
            <a:spAutoFit/>
          </a:bodyPr>
          <a:lstStyle/>
          <a:p>
            <a:r>
              <a:rPr lang="fr-FR" dirty="0"/>
              <a:t>Autonomie de décision du patient : base = vérité « partagée »</a:t>
            </a:r>
          </a:p>
        </p:txBody>
      </p:sp>
      <p:sp>
        <p:nvSpPr>
          <p:cNvPr id="5" name="Titre 3"/>
          <p:cNvSpPr txBox="1">
            <a:spLocks/>
          </p:cNvSpPr>
          <p:nvPr/>
        </p:nvSpPr>
        <p:spPr>
          <a:xfrm>
            <a:off x="144991" y="828527"/>
            <a:ext cx="8229600" cy="1143000"/>
          </a:xfrm>
          <a:prstGeom prst="rect">
            <a:avLst/>
          </a:prstGeom>
        </p:spPr>
        <p:txBody>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de décision:</a:t>
            </a:r>
          </a:p>
          <a:p>
            <a:r>
              <a:rPr lang="fr-FR" sz="1800" dirty="0"/>
              <a:t>Sur quoi repose t-elle?</a:t>
            </a:r>
            <a:r>
              <a:rPr lang="fr-FR" sz="2400" dirty="0"/>
              <a:t>  </a:t>
            </a:r>
          </a:p>
        </p:txBody>
      </p:sp>
    </p:spTree>
    <p:extLst>
      <p:ext uri="{BB962C8B-B14F-4D97-AF65-F5344CB8AC3E}">
        <p14:creationId xmlns:p14="http://schemas.microsoft.com/office/powerpoint/2010/main" val="32455892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9907" y="807534"/>
            <a:ext cx="8229600" cy="1143000"/>
          </a:xfrm>
          <a:prstGeom prst="rect">
            <a:avLst/>
          </a:prstGeom>
        </p:spPr>
        <p:txBody>
          <a:bodyPr>
            <a:normAutofit fontScale="97500"/>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La vérité en Cancérologie - Médecin</a:t>
            </a:r>
          </a:p>
        </p:txBody>
      </p:sp>
      <p:sp>
        <p:nvSpPr>
          <p:cNvPr id="3" name="Espace réservé du contenu 2"/>
          <p:cNvSpPr txBox="1">
            <a:spLocks/>
          </p:cNvSpPr>
          <p:nvPr/>
        </p:nvSpPr>
        <p:spPr>
          <a:xfrm>
            <a:off x="434400" y="1600200"/>
            <a:ext cx="8892480" cy="4525963"/>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dirty="0"/>
              <a:t>Vérité statistique …</a:t>
            </a:r>
          </a:p>
          <a:p>
            <a:r>
              <a:rPr lang="fr-FR" dirty="0"/>
              <a:t>Un peu affinée par la « médecine personnalisée »</a:t>
            </a:r>
          </a:p>
          <a:p>
            <a:r>
              <a:rPr lang="fr-FR" dirty="0"/>
              <a:t>Mais reste assez « inacceptable »:</a:t>
            </a:r>
          </a:p>
          <a:p>
            <a:pPr lvl="1"/>
            <a:r>
              <a:rPr lang="fr-FR" dirty="0"/>
              <a:t>X % de chances de « bénéfice » </a:t>
            </a:r>
          </a:p>
          <a:p>
            <a:pPr lvl="1"/>
            <a:r>
              <a:rPr lang="fr-FR" dirty="0"/>
              <a:t>Y% de chances de toxicité</a:t>
            </a:r>
          </a:p>
          <a:p>
            <a:pPr lvl="1"/>
            <a:r>
              <a:rPr lang="fr-FR" dirty="0"/>
              <a:t>Comment présenter des données statistiques alors que l’on parle de vie et de mort!</a:t>
            </a:r>
          </a:p>
          <a:p>
            <a:pPr lvl="2"/>
            <a:r>
              <a:rPr lang="fr-FR" dirty="0"/>
              <a:t>Impersonnel, cruel, </a:t>
            </a:r>
          </a:p>
          <a:p>
            <a:pPr lvl="2"/>
            <a:r>
              <a:rPr lang="fr-FR" dirty="0"/>
              <a:t>Ou vague … </a:t>
            </a:r>
          </a:p>
          <a:p>
            <a:pPr lvl="2"/>
            <a:r>
              <a:rPr lang="fr-FR" dirty="0"/>
              <a:t>Ou le médecin fait un tri: la vérité ou une vérité, celle du médecin?</a:t>
            </a:r>
          </a:p>
        </p:txBody>
      </p:sp>
      <p:sp>
        <p:nvSpPr>
          <p:cNvPr id="4" name="ZoneTexte 3"/>
          <p:cNvSpPr txBox="1"/>
          <p:nvPr/>
        </p:nvSpPr>
        <p:spPr>
          <a:xfrm>
            <a:off x="0" y="64301"/>
            <a:ext cx="4738798" cy="369332"/>
          </a:xfrm>
          <a:prstGeom prst="rect">
            <a:avLst/>
          </a:prstGeom>
          <a:noFill/>
        </p:spPr>
        <p:txBody>
          <a:bodyPr wrap="none" rtlCol="0">
            <a:spAutoFit/>
          </a:bodyPr>
          <a:lstStyle/>
          <a:p>
            <a:r>
              <a:rPr lang="fr-FR" dirty="0"/>
              <a:t>Autonomie de décision du patient : base = vérité</a:t>
            </a:r>
          </a:p>
        </p:txBody>
      </p:sp>
      <p:sp>
        <p:nvSpPr>
          <p:cNvPr id="5" name="Rectangle 4"/>
          <p:cNvSpPr/>
          <p:nvPr/>
        </p:nvSpPr>
        <p:spPr>
          <a:xfrm>
            <a:off x="4495800" y="6488113"/>
            <a:ext cx="4572000" cy="261610"/>
          </a:xfrm>
          <a:prstGeom prst="rect">
            <a:avLst/>
          </a:prstGeom>
        </p:spPr>
        <p:txBody>
          <a:bodyPr>
            <a:spAutoFit/>
          </a:bodyPr>
          <a:lstStyle/>
          <a:p>
            <a:r>
              <a:rPr lang="en-US" sz="1100" dirty="0"/>
              <a:t>Hunter DJ. Uncertainty in the era of precision medicine. </a:t>
            </a:r>
            <a:r>
              <a:rPr lang="fr-FR" sz="1100" dirty="0"/>
              <a:t>N </a:t>
            </a:r>
            <a:r>
              <a:rPr lang="fr-FR" sz="1100" dirty="0" err="1"/>
              <a:t>Engl</a:t>
            </a:r>
            <a:r>
              <a:rPr lang="fr-FR" sz="1100" dirty="0"/>
              <a:t> J Med 2016</a:t>
            </a:r>
          </a:p>
        </p:txBody>
      </p:sp>
    </p:spTree>
    <p:extLst>
      <p:ext uri="{BB962C8B-B14F-4D97-AF65-F5344CB8AC3E}">
        <p14:creationId xmlns:p14="http://schemas.microsoft.com/office/powerpoint/2010/main" val="17818262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La vérité en Cancérologie - Patient</a:t>
            </a:r>
          </a:p>
        </p:txBody>
      </p:sp>
      <p:sp>
        <p:nvSpPr>
          <p:cNvPr id="3" name="Espace réservé du contenu 2"/>
          <p:cNvSpPr txBox="1">
            <a:spLocks/>
          </p:cNvSpPr>
          <p:nvPr/>
        </p:nvSpPr>
        <p:spPr>
          <a:xfrm>
            <a:off x="603504" y="1864562"/>
            <a:ext cx="8229600" cy="4124509"/>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dirty="0"/>
              <a:t>Arrive avec sa vérité (passé, contacts, lectures, …)</a:t>
            </a:r>
          </a:p>
          <a:p>
            <a:r>
              <a:rPr lang="fr-FR" sz="2400" dirty="0"/>
              <a:t>Internet: toutes les vérités y sont!</a:t>
            </a:r>
          </a:p>
          <a:p>
            <a:pPr lvl="1"/>
            <a:r>
              <a:rPr lang="fr-FR" sz="2000" dirty="0"/>
              <a:t>Référentiels de traitements des grandes sociétés savantes,</a:t>
            </a:r>
          </a:p>
          <a:p>
            <a:pPr lvl="1"/>
            <a:r>
              <a:rPr lang="fr-FR" sz="2000" dirty="0"/>
              <a:t>Courtes séries,</a:t>
            </a:r>
          </a:p>
          <a:p>
            <a:pPr lvl="1"/>
            <a:r>
              <a:rPr lang="fr-FR" sz="2000" dirty="0" smtClean="0"/>
              <a:t>Etudes biologiques</a:t>
            </a:r>
            <a:r>
              <a:rPr lang="fr-FR" sz="2000" dirty="0"/>
              <a:t>,</a:t>
            </a:r>
          </a:p>
          <a:p>
            <a:pPr lvl="1"/>
            <a:r>
              <a:rPr lang="fr-FR" sz="2000" dirty="0"/>
              <a:t>Thérapeutiques alternatives,</a:t>
            </a:r>
          </a:p>
          <a:p>
            <a:pPr lvl="1"/>
            <a:r>
              <a:rPr lang="fr-FR" sz="2000" dirty="0"/>
              <a:t>Mages guérisseurs…</a:t>
            </a:r>
          </a:p>
          <a:p>
            <a:pPr lvl="1"/>
            <a:r>
              <a:rPr lang="fr-FR" sz="2000" dirty="0"/>
              <a:t>Et sur un même plan: post-vérité, </a:t>
            </a:r>
            <a:r>
              <a:rPr lang="fr-FR" sz="2000" dirty="0" err="1"/>
              <a:t>bullshitting</a:t>
            </a:r>
            <a:r>
              <a:rPr lang="fr-FR" sz="2000" dirty="0"/>
              <a:t> vs. </a:t>
            </a:r>
            <a:r>
              <a:rPr lang="fr-FR" sz="2000" dirty="0" err="1"/>
              <a:t>Factchecking</a:t>
            </a:r>
            <a:r>
              <a:rPr lang="fr-FR" sz="2000" dirty="0"/>
              <a:t>,</a:t>
            </a:r>
          </a:p>
          <a:p>
            <a:pPr lvl="1"/>
            <a:r>
              <a:rPr lang="fr-FR" sz="2000" dirty="0"/>
              <a:t>Et tout le monde, y compris les plus </a:t>
            </a:r>
            <a:r>
              <a:rPr lang="fr-FR" sz="2000" dirty="0" smtClean="0"/>
              <a:t>intelligents (</a:t>
            </a:r>
            <a:r>
              <a:rPr lang="fr-FR" sz="2000" dirty="0"/>
              <a:t>S Jobs), peut croire </a:t>
            </a:r>
            <a:r>
              <a:rPr lang="fr-FR" sz="2000" dirty="0" smtClean="0"/>
              <a:t>à </a:t>
            </a:r>
            <a:r>
              <a:rPr lang="fr-FR" sz="2000" dirty="0"/>
              <a:t>une de ces vérités!</a:t>
            </a:r>
          </a:p>
          <a:p>
            <a:pPr lvl="1"/>
            <a:endParaRPr lang="fr-FR" sz="2000" dirty="0"/>
          </a:p>
          <a:p>
            <a:pPr lvl="1"/>
            <a:endParaRPr lang="fr-FR" sz="2000" dirty="0"/>
          </a:p>
        </p:txBody>
      </p:sp>
      <p:sp>
        <p:nvSpPr>
          <p:cNvPr id="4" name="ZoneTexte 3"/>
          <p:cNvSpPr txBox="1"/>
          <p:nvPr/>
        </p:nvSpPr>
        <p:spPr>
          <a:xfrm>
            <a:off x="0" y="64301"/>
            <a:ext cx="4738798" cy="369332"/>
          </a:xfrm>
          <a:prstGeom prst="rect">
            <a:avLst/>
          </a:prstGeom>
          <a:noFill/>
        </p:spPr>
        <p:txBody>
          <a:bodyPr wrap="none" rtlCol="0">
            <a:spAutoFit/>
          </a:bodyPr>
          <a:lstStyle/>
          <a:p>
            <a:r>
              <a:rPr lang="fr-FR" dirty="0"/>
              <a:t>Autonomie de décision du patient : base = vérité</a:t>
            </a:r>
          </a:p>
        </p:txBody>
      </p:sp>
    </p:spTree>
    <p:extLst>
      <p:ext uri="{BB962C8B-B14F-4D97-AF65-F5344CB8AC3E}">
        <p14:creationId xmlns:p14="http://schemas.microsoft.com/office/powerpoint/2010/main" val="3479350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Le partage de la vérité en Cancérologie</a:t>
            </a:r>
          </a:p>
          <a:p>
            <a:r>
              <a:rPr lang="fr-FR" sz="2400" dirty="0"/>
              <a:t>Echange médecin - patient</a:t>
            </a:r>
          </a:p>
        </p:txBody>
      </p:sp>
      <p:sp>
        <p:nvSpPr>
          <p:cNvPr id="3" name="Espace réservé du contenu 2"/>
          <p:cNvSpPr txBox="1">
            <a:spLocks/>
          </p:cNvSpPr>
          <p:nvPr/>
        </p:nvSpPr>
        <p:spPr>
          <a:xfrm>
            <a:off x="603504" y="1864562"/>
            <a:ext cx="8229600" cy="4124509"/>
          </a:xfrm>
          <a:prstGeom prst="rect">
            <a:avLst/>
          </a:prstGeom>
        </p:spPr>
        <p:txBody>
          <a:bodyPr>
            <a:normAutofit fontScale="92500"/>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dirty="0"/>
              <a:t>Il a toujours un coût,</a:t>
            </a:r>
          </a:p>
          <a:p>
            <a:r>
              <a:rPr lang="fr-FR" sz="2400" dirty="0"/>
              <a:t>Il nous faut « tenir compte de la personnalité », </a:t>
            </a:r>
          </a:p>
          <a:p>
            <a:r>
              <a:rPr lang="fr-FR" sz="2400" dirty="0"/>
              <a:t>Mais on ne la découvre souvent qu’en cours de discussion,</a:t>
            </a:r>
          </a:p>
          <a:p>
            <a:r>
              <a:rPr lang="fr-FR" sz="2400" dirty="0"/>
              <a:t>Avoir une tierce personne,</a:t>
            </a:r>
          </a:p>
          <a:p>
            <a:r>
              <a:rPr lang="fr-FR" sz="2400" dirty="0"/>
              <a:t>Effet de sidération: reprendre plus tard</a:t>
            </a:r>
          </a:p>
          <a:p>
            <a:r>
              <a:rPr lang="fr-FR" sz="2400" dirty="0"/>
              <a:t>Effet « </a:t>
            </a:r>
            <a:r>
              <a:rPr lang="fr-FR" sz="2400" dirty="0" err="1"/>
              <a:t>nocebo</a:t>
            </a:r>
            <a:r>
              <a:rPr lang="fr-FR" sz="2400" dirty="0"/>
              <a:t> » de la vérité: récent mais bien connu,</a:t>
            </a:r>
          </a:p>
          <a:p>
            <a:pPr lvl="1"/>
            <a:r>
              <a:rPr lang="fr-FR" sz="2000" dirty="0"/>
              <a:t>L’information sur les effets secondaires, les crée !</a:t>
            </a:r>
          </a:p>
          <a:p>
            <a:pPr lvl="2"/>
            <a:r>
              <a:rPr lang="fr-FR" sz="1600" dirty="0"/>
              <a:t>Bras placebo des études de traitement des migraines</a:t>
            </a:r>
          </a:p>
          <a:p>
            <a:pPr lvl="2"/>
            <a:r>
              <a:rPr lang="fr-FR" sz="1600" dirty="0"/>
              <a:t>Bras placebo d’une étude sur l’angor</a:t>
            </a:r>
          </a:p>
          <a:p>
            <a:pPr lvl="1"/>
            <a:r>
              <a:rPr lang="fr-FR" sz="2000" dirty="0"/>
              <a:t>Présenter ces effets secondaires de façon « positive »,</a:t>
            </a:r>
          </a:p>
          <a:p>
            <a:pPr lvl="1"/>
            <a:r>
              <a:rPr lang="fr-FR" sz="2000" dirty="0"/>
              <a:t>Voire demander au patient jusqu’où aller dans la vérité…</a:t>
            </a:r>
          </a:p>
          <a:p>
            <a:pPr lvl="1"/>
            <a:endParaRPr lang="fr-FR" sz="2000" dirty="0"/>
          </a:p>
          <a:p>
            <a:pPr lvl="1"/>
            <a:endParaRPr lang="fr-FR" sz="2000" dirty="0"/>
          </a:p>
        </p:txBody>
      </p:sp>
      <p:sp>
        <p:nvSpPr>
          <p:cNvPr id="4" name="ZoneTexte 3"/>
          <p:cNvSpPr txBox="1"/>
          <p:nvPr/>
        </p:nvSpPr>
        <p:spPr>
          <a:xfrm>
            <a:off x="0" y="64301"/>
            <a:ext cx="5808065" cy="369332"/>
          </a:xfrm>
          <a:prstGeom prst="rect">
            <a:avLst/>
          </a:prstGeom>
          <a:noFill/>
        </p:spPr>
        <p:txBody>
          <a:bodyPr wrap="none" rtlCol="0">
            <a:spAutoFit/>
          </a:bodyPr>
          <a:lstStyle/>
          <a:p>
            <a:r>
              <a:rPr lang="fr-FR" dirty="0"/>
              <a:t>Autonomie de décision du patient : base = partager la vérité</a:t>
            </a:r>
          </a:p>
        </p:txBody>
      </p:sp>
      <p:sp>
        <p:nvSpPr>
          <p:cNvPr id="5" name="Rectangle 4"/>
          <p:cNvSpPr/>
          <p:nvPr/>
        </p:nvSpPr>
        <p:spPr>
          <a:xfrm>
            <a:off x="4495800" y="6353175"/>
            <a:ext cx="4572000" cy="461665"/>
          </a:xfrm>
          <a:prstGeom prst="rect">
            <a:avLst/>
          </a:prstGeom>
        </p:spPr>
        <p:txBody>
          <a:bodyPr>
            <a:spAutoFit/>
          </a:bodyPr>
          <a:lstStyle/>
          <a:p>
            <a:pPr algn="r"/>
            <a:r>
              <a:rPr lang="en-US" sz="1200" dirty="0" err="1"/>
              <a:t>Häuser</a:t>
            </a:r>
            <a:r>
              <a:rPr lang="en-US" sz="1200" dirty="0"/>
              <a:t> W, Hansen E, </a:t>
            </a:r>
            <a:r>
              <a:rPr lang="en-US" sz="1200" dirty="0" err="1"/>
              <a:t>Enck</a:t>
            </a:r>
            <a:r>
              <a:rPr lang="en-US" sz="1200" dirty="0"/>
              <a:t> P. Nocebo phenomena in medicine: their relevance in everyday clinical practice. </a:t>
            </a:r>
            <a:r>
              <a:rPr lang="en-US" sz="1200" dirty="0" err="1"/>
              <a:t>Dtsch</a:t>
            </a:r>
            <a:r>
              <a:rPr lang="en-US" sz="1200" dirty="0"/>
              <a:t> </a:t>
            </a:r>
            <a:r>
              <a:rPr lang="en-US" sz="1200" dirty="0" err="1"/>
              <a:t>Arztebl</a:t>
            </a:r>
            <a:r>
              <a:rPr lang="en-US" sz="1200" dirty="0"/>
              <a:t> </a:t>
            </a:r>
            <a:r>
              <a:rPr lang="en-US" sz="1200" dirty="0" err="1"/>
              <a:t>Int</a:t>
            </a:r>
            <a:r>
              <a:rPr lang="en-US" sz="1200" dirty="0"/>
              <a:t> 2012</a:t>
            </a:r>
            <a:endParaRPr lang="fr-FR" sz="1200" dirty="0"/>
          </a:p>
        </p:txBody>
      </p:sp>
    </p:spTree>
    <p:extLst>
      <p:ext uri="{BB962C8B-B14F-4D97-AF65-F5344CB8AC3E}">
        <p14:creationId xmlns:p14="http://schemas.microsoft.com/office/powerpoint/2010/main" val="2858700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p:txBody>
      </p:sp>
      <p:sp>
        <p:nvSpPr>
          <p:cNvPr id="3" name="Espace réservé du contenu 2"/>
          <p:cNvSpPr txBox="1">
            <a:spLocks/>
          </p:cNvSpPr>
          <p:nvPr/>
        </p:nvSpPr>
        <p:spPr>
          <a:xfrm>
            <a:off x="490194" y="1864562"/>
            <a:ext cx="8653806" cy="4124509"/>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dirty="0"/>
              <a:t>Autonomie de décision aux USA:</a:t>
            </a:r>
          </a:p>
          <a:p>
            <a:pPr lvl="1"/>
            <a:r>
              <a:rPr lang="fr-FR" sz="2400" dirty="0"/>
              <a:t>Pas toujours aussi simple</a:t>
            </a:r>
          </a:p>
          <a:p>
            <a:pPr lvl="1"/>
            <a:r>
              <a:rPr lang="fr-FR" sz="2400" dirty="0"/>
              <a:t>11 000 décisions / 5 000 patients atteints de cancer colique ou des bronches:</a:t>
            </a:r>
          </a:p>
          <a:p>
            <a:pPr marL="914400" lvl="2" indent="0">
              <a:buNone/>
            </a:pPr>
            <a:r>
              <a:rPr lang="fr-FR" dirty="0"/>
              <a:t>Décision: 	Contrôlée par le patient = 39%</a:t>
            </a:r>
          </a:p>
          <a:p>
            <a:pPr marL="914400" lvl="2" indent="0">
              <a:buNone/>
            </a:pPr>
            <a:r>
              <a:rPr lang="fr-FR" dirty="0"/>
              <a:t>			Partagée = 44%</a:t>
            </a:r>
          </a:p>
          <a:p>
            <a:pPr marL="914400" lvl="2" indent="0">
              <a:buNone/>
            </a:pPr>
            <a:r>
              <a:rPr lang="fr-FR" dirty="0"/>
              <a:t>			Décidée par le médecin = 17%</a:t>
            </a:r>
          </a:p>
          <a:p>
            <a:pPr marL="914400" lvl="2" indent="0">
              <a:buNone/>
            </a:pPr>
            <a:r>
              <a:rPr lang="fr-FR" dirty="0"/>
              <a:t>Et:	lorsque aucun argument pour ou des arguments contre un traitement: </a:t>
            </a:r>
            <a:br>
              <a:rPr lang="fr-FR" dirty="0"/>
            </a:br>
            <a:r>
              <a:rPr lang="fr-FR" dirty="0"/>
              <a:t>			patient = 37% et médecin = 22%</a:t>
            </a:r>
          </a:p>
          <a:p>
            <a:pPr marL="914400" lvl="2" indent="0">
              <a:buNone/>
            </a:pPr>
            <a:r>
              <a:rPr lang="fr-FR" dirty="0"/>
              <a:t>	idem lorsque décision « non curatives »</a:t>
            </a:r>
          </a:p>
          <a:p>
            <a:pPr marL="914400" lvl="2" indent="0">
              <a:buNone/>
            </a:pPr>
            <a:endParaRPr lang="fr-FR" sz="1600" dirty="0"/>
          </a:p>
          <a:p>
            <a:pPr marL="914400" lvl="2" indent="0">
              <a:buNone/>
            </a:pPr>
            <a:endParaRPr lang="fr-FR" dirty="0"/>
          </a:p>
          <a:p>
            <a:pPr lvl="1"/>
            <a:endParaRPr lang="fr-FR" sz="2000" dirty="0"/>
          </a:p>
          <a:p>
            <a:pPr lvl="1"/>
            <a:endParaRPr lang="fr-FR" sz="2000" dirty="0"/>
          </a:p>
        </p:txBody>
      </p:sp>
      <p:sp>
        <p:nvSpPr>
          <p:cNvPr id="4" name="ZoneTexte 3"/>
          <p:cNvSpPr txBox="1"/>
          <p:nvPr/>
        </p:nvSpPr>
        <p:spPr>
          <a:xfrm>
            <a:off x="-1" y="64301"/>
            <a:ext cx="6948762" cy="369332"/>
          </a:xfrm>
          <a:prstGeom prst="rect">
            <a:avLst/>
          </a:prstGeom>
          <a:noFill/>
        </p:spPr>
        <p:txBody>
          <a:bodyPr wrap="none" rtlCol="0">
            <a:spAutoFit/>
          </a:bodyPr>
          <a:lstStyle/>
          <a:p>
            <a:r>
              <a:rPr lang="fr-FR" dirty="0"/>
              <a:t>Autonomie de décision du patient : base = partager la </a:t>
            </a:r>
            <a:r>
              <a:rPr lang="fr-FR" dirty="0" smtClean="0"/>
              <a:t>vérité, est-ce fait?</a:t>
            </a:r>
            <a:endParaRPr lang="fr-FR" dirty="0"/>
          </a:p>
        </p:txBody>
      </p:sp>
      <p:sp>
        <p:nvSpPr>
          <p:cNvPr id="5" name="Rectangle 4"/>
          <p:cNvSpPr/>
          <p:nvPr/>
        </p:nvSpPr>
        <p:spPr>
          <a:xfrm>
            <a:off x="4286250" y="6353175"/>
            <a:ext cx="4924425" cy="461665"/>
          </a:xfrm>
          <a:prstGeom prst="rect">
            <a:avLst/>
          </a:prstGeom>
        </p:spPr>
        <p:txBody>
          <a:bodyPr wrap="square">
            <a:spAutoFit/>
          </a:bodyPr>
          <a:lstStyle/>
          <a:p>
            <a:pPr algn="r"/>
            <a:r>
              <a:rPr lang="en-US" sz="1200" dirty="0"/>
              <a:t>Keating NL, Landrum MB, Arora NK, et al. Cancer patients’ roles in treatment decision: do characteristics of the decision influence roles? J </a:t>
            </a:r>
            <a:r>
              <a:rPr lang="en-US" sz="1200" dirty="0" err="1"/>
              <a:t>Clin</a:t>
            </a:r>
            <a:r>
              <a:rPr lang="en-US" sz="1200" dirty="0"/>
              <a:t> </a:t>
            </a:r>
            <a:r>
              <a:rPr lang="en-US" sz="1200" dirty="0" err="1"/>
              <a:t>Oncol</a:t>
            </a:r>
            <a:r>
              <a:rPr lang="en-US" sz="1200" dirty="0"/>
              <a:t> 2010</a:t>
            </a:r>
            <a:endParaRPr lang="fr-FR" sz="1200" dirty="0"/>
          </a:p>
        </p:txBody>
      </p:sp>
    </p:spTree>
    <p:extLst>
      <p:ext uri="{BB962C8B-B14F-4D97-AF65-F5344CB8AC3E}">
        <p14:creationId xmlns:p14="http://schemas.microsoft.com/office/powerpoint/2010/main" val="11234617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a:p>
            <a:r>
              <a:rPr lang="fr-FR" sz="2400" dirty="0"/>
              <a:t>Traitements « préventifs »</a:t>
            </a:r>
          </a:p>
        </p:txBody>
      </p:sp>
      <p:sp>
        <p:nvSpPr>
          <p:cNvPr id="3" name="Espace réservé du contenu 2"/>
          <p:cNvSpPr txBox="1">
            <a:spLocks/>
          </p:cNvSpPr>
          <p:nvPr/>
        </p:nvSpPr>
        <p:spPr>
          <a:xfrm>
            <a:off x="603504" y="1864562"/>
            <a:ext cx="8229600" cy="4124509"/>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dirty="0"/>
              <a:t>Personnes non malades mais à très haut risque; </a:t>
            </a:r>
          </a:p>
          <a:p>
            <a:r>
              <a:rPr lang="fr-FR" sz="2400" dirty="0"/>
              <a:t>Traitement préventif:</a:t>
            </a:r>
          </a:p>
          <a:p>
            <a:pPr lvl="1"/>
            <a:r>
              <a:rPr lang="fr-FR" sz="2000" dirty="0"/>
              <a:t>Souvent chirurgical et mutilant,</a:t>
            </a:r>
          </a:p>
          <a:p>
            <a:pPr lvl="1"/>
            <a:r>
              <a:rPr lang="fr-FR" sz="2000" dirty="0"/>
              <a:t>Ne s’intéresse pas au présent mais à l’avenir,</a:t>
            </a:r>
          </a:p>
          <a:p>
            <a:pPr lvl="1"/>
            <a:r>
              <a:rPr lang="fr-FR" sz="2000" dirty="0"/>
              <a:t>Opérer assez tôt (risque) mais pas trop tôt (qualité de vie):</a:t>
            </a:r>
          </a:p>
          <a:p>
            <a:pPr lvl="2"/>
            <a:r>
              <a:rPr lang="fr-FR" sz="1600" dirty="0"/>
              <a:t>Mastectomie bilatérale </a:t>
            </a:r>
          </a:p>
          <a:p>
            <a:pPr lvl="2"/>
            <a:r>
              <a:rPr lang="fr-FR" sz="1600" dirty="0"/>
              <a:t>USA et France:</a:t>
            </a:r>
          </a:p>
          <a:p>
            <a:pPr lvl="3"/>
            <a:r>
              <a:rPr lang="fr-FR" dirty="0"/>
              <a:t>Chirurgie proposée par les médecins, plus tôt aux USA qu’en France,</a:t>
            </a:r>
          </a:p>
          <a:p>
            <a:pPr lvl="3"/>
            <a:r>
              <a:rPr lang="fr-FR" dirty="0"/>
              <a:t>Et  l’âge auquel ce geste est « acceptable  pour les patientes» est également plus élevé en France qu’aux USA,</a:t>
            </a:r>
          </a:p>
          <a:p>
            <a:pPr lvl="3"/>
            <a:r>
              <a:rPr lang="fr-FR" dirty="0"/>
              <a:t>Phénomène culturel touchant également médecins et femmes.</a:t>
            </a:r>
          </a:p>
          <a:p>
            <a:pPr marL="914400" lvl="2" indent="0">
              <a:buNone/>
            </a:pPr>
            <a:endParaRPr lang="fr-FR" dirty="0"/>
          </a:p>
          <a:p>
            <a:pPr lvl="1"/>
            <a:endParaRPr lang="fr-FR" sz="2000" dirty="0"/>
          </a:p>
          <a:p>
            <a:pPr lvl="1"/>
            <a:endParaRPr lang="fr-FR" sz="2000" dirty="0"/>
          </a:p>
        </p:txBody>
      </p:sp>
      <p:sp>
        <p:nvSpPr>
          <p:cNvPr id="4" name="ZoneTexte 3"/>
          <p:cNvSpPr txBox="1"/>
          <p:nvPr/>
        </p:nvSpPr>
        <p:spPr>
          <a:xfrm>
            <a:off x="0" y="64301"/>
            <a:ext cx="6701899" cy="369332"/>
          </a:xfrm>
          <a:prstGeom prst="rect">
            <a:avLst/>
          </a:prstGeom>
          <a:noFill/>
        </p:spPr>
        <p:txBody>
          <a:bodyPr wrap="none" rtlCol="0">
            <a:spAutoFit/>
          </a:bodyPr>
          <a:lstStyle/>
          <a:p>
            <a:r>
              <a:rPr lang="fr-FR" dirty="0"/>
              <a:t>Autonomie de décision du patient  en pratique, traitements préventifs</a:t>
            </a:r>
          </a:p>
        </p:txBody>
      </p:sp>
      <p:sp>
        <p:nvSpPr>
          <p:cNvPr id="5" name="Rectangle 4"/>
          <p:cNvSpPr/>
          <p:nvPr/>
        </p:nvSpPr>
        <p:spPr>
          <a:xfrm>
            <a:off x="4486275" y="6314896"/>
            <a:ext cx="4572000" cy="461665"/>
          </a:xfrm>
          <a:prstGeom prst="rect">
            <a:avLst/>
          </a:prstGeom>
        </p:spPr>
        <p:txBody>
          <a:bodyPr>
            <a:spAutoFit/>
          </a:bodyPr>
          <a:lstStyle/>
          <a:p>
            <a:r>
              <a:rPr lang="en-US" sz="1200" dirty="0" err="1"/>
              <a:t>Eisinger</a:t>
            </a:r>
            <a:r>
              <a:rPr lang="en-US" sz="1200" dirty="0"/>
              <a:t> F, </a:t>
            </a:r>
            <a:r>
              <a:rPr lang="en-US" sz="1200" dirty="0" err="1"/>
              <a:t>Stoppa-Lyonnet</a:t>
            </a:r>
            <a:r>
              <a:rPr lang="en-US" sz="1200" dirty="0"/>
              <a:t> D, </a:t>
            </a:r>
            <a:r>
              <a:rPr lang="en-US" sz="1200" dirty="0" err="1"/>
              <a:t>Lasset</a:t>
            </a:r>
            <a:r>
              <a:rPr lang="en-US" sz="1200" dirty="0"/>
              <a:t> C, et al. Familial Cancer 2001 </a:t>
            </a:r>
          </a:p>
          <a:p>
            <a:r>
              <a:rPr lang="en-US" sz="1200" dirty="0" err="1"/>
              <a:t>Eisinger</a:t>
            </a:r>
            <a:r>
              <a:rPr lang="en-US" sz="1200" dirty="0"/>
              <a:t> F, Geller G, Burke W, </a:t>
            </a:r>
            <a:r>
              <a:rPr lang="en-US" sz="1200" dirty="0" err="1"/>
              <a:t>Holtzman</a:t>
            </a:r>
            <a:r>
              <a:rPr lang="en-US" sz="1200" dirty="0"/>
              <a:t> NA. Lancet 1999</a:t>
            </a:r>
            <a:endParaRPr lang="fr-FR" sz="1200" dirty="0"/>
          </a:p>
        </p:txBody>
      </p:sp>
    </p:spTree>
    <p:extLst>
      <p:ext uri="{BB962C8B-B14F-4D97-AF65-F5344CB8AC3E}">
        <p14:creationId xmlns:p14="http://schemas.microsoft.com/office/powerpoint/2010/main" val="687344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a:p>
            <a:r>
              <a:rPr lang="fr-FR" sz="2400" dirty="0"/>
              <a:t>Traitements « curatifs »</a:t>
            </a:r>
          </a:p>
        </p:txBody>
      </p:sp>
      <p:sp>
        <p:nvSpPr>
          <p:cNvPr id="3" name="Espace réservé du contenu 2"/>
          <p:cNvSpPr txBox="1">
            <a:spLocks/>
          </p:cNvSpPr>
          <p:nvPr/>
        </p:nvSpPr>
        <p:spPr>
          <a:xfrm>
            <a:off x="604520" y="1846840"/>
            <a:ext cx="8641080" cy="4124509"/>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dirty="0"/>
              <a:t>Pas toujours simple ! </a:t>
            </a:r>
          </a:p>
          <a:p>
            <a:r>
              <a:rPr lang="fr-FR" sz="2000" dirty="0"/>
              <a:t>Cancer localisé de la prostate: </a:t>
            </a:r>
          </a:p>
          <a:p>
            <a:pPr lvl="1"/>
            <a:r>
              <a:rPr lang="fr-FR" sz="1800" dirty="0"/>
              <a:t>Chirurgie, irradiation, radiologie interventionnelle, surveillance active</a:t>
            </a:r>
          </a:p>
          <a:p>
            <a:pPr lvl="1"/>
            <a:r>
              <a:rPr lang="fr-FR" sz="1800" dirty="0"/>
              <a:t>Option choisie risque d’être fonction de la porte d’entrée …</a:t>
            </a:r>
          </a:p>
          <a:p>
            <a:pPr lvl="1"/>
            <a:r>
              <a:rPr lang="fr-FR" sz="1800" dirty="0"/>
              <a:t>USA:		présentation partielle et partiale des choix</a:t>
            </a:r>
            <a:br>
              <a:rPr lang="fr-FR" sz="1800" dirty="0"/>
            </a:br>
            <a:r>
              <a:rPr lang="fr-FR" sz="1800" dirty="0"/>
              <a:t>			intérêt d’un outil internet d’information des patients</a:t>
            </a:r>
            <a:endParaRPr lang="fr-FR" sz="1400" dirty="0"/>
          </a:p>
          <a:p>
            <a:pPr lvl="1"/>
            <a:r>
              <a:rPr lang="fr-FR" sz="1800" dirty="0"/>
              <a:t>Garantie = Réunion de Concertation Pluridisciplinaire ?</a:t>
            </a:r>
          </a:p>
          <a:p>
            <a:r>
              <a:rPr lang="fr-FR" sz="2000" dirty="0"/>
              <a:t>Cancer localisé du sein: </a:t>
            </a:r>
            <a:r>
              <a:rPr lang="fr-FR" sz="1800" dirty="0"/>
              <a:t>chirurgie </a:t>
            </a:r>
            <a:r>
              <a:rPr lang="fr-FR" sz="1800" dirty="0" smtClean="0"/>
              <a:t>conservatrice = mastectomie</a:t>
            </a:r>
            <a:endParaRPr lang="fr-FR" sz="1800" dirty="0"/>
          </a:p>
          <a:p>
            <a:pPr lvl="1"/>
            <a:r>
              <a:rPr lang="fr-FR" sz="1800" dirty="0"/>
              <a:t>Mais aux USA: information = risque de récidive / sein et controlatéral</a:t>
            </a:r>
          </a:p>
          <a:p>
            <a:pPr lvl="1"/>
            <a:r>
              <a:rPr lang="fr-FR" sz="1800" dirty="0"/>
              <a:t>Plus de chirurgie large et 1 femme sur 8 a une chirurgie bilatérale!</a:t>
            </a:r>
          </a:p>
          <a:p>
            <a:pPr lvl="2"/>
            <a:r>
              <a:rPr lang="fr-FR" dirty="0"/>
              <a:t>Médecine « défensive »?</a:t>
            </a:r>
          </a:p>
          <a:p>
            <a:pPr lvl="2"/>
            <a:r>
              <a:rPr lang="fr-FR" dirty="0"/>
              <a:t>Peur provoquée par l’information (statistiques …)</a:t>
            </a:r>
          </a:p>
          <a:p>
            <a:pPr marL="914400" lvl="2" indent="0">
              <a:buNone/>
            </a:pPr>
            <a:endParaRPr lang="fr-FR" sz="1600" dirty="0"/>
          </a:p>
          <a:p>
            <a:pPr lvl="1"/>
            <a:endParaRPr lang="fr-FR" sz="1800" dirty="0"/>
          </a:p>
          <a:p>
            <a:pPr lvl="1"/>
            <a:endParaRPr lang="fr-FR" sz="1800" dirty="0"/>
          </a:p>
        </p:txBody>
      </p:sp>
      <p:sp>
        <p:nvSpPr>
          <p:cNvPr id="4" name="ZoneTexte 3"/>
          <p:cNvSpPr txBox="1"/>
          <p:nvPr/>
        </p:nvSpPr>
        <p:spPr>
          <a:xfrm>
            <a:off x="0" y="64301"/>
            <a:ext cx="6508000" cy="369332"/>
          </a:xfrm>
          <a:prstGeom prst="rect">
            <a:avLst/>
          </a:prstGeom>
          <a:noFill/>
        </p:spPr>
        <p:txBody>
          <a:bodyPr wrap="none" rtlCol="0">
            <a:spAutoFit/>
          </a:bodyPr>
          <a:lstStyle/>
          <a:p>
            <a:r>
              <a:rPr lang="fr-FR" dirty="0"/>
              <a:t>Autonomie de décision du patient  en pratique, traitements curatifs</a:t>
            </a:r>
          </a:p>
        </p:txBody>
      </p:sp>
      <p:sp>
        <p:nvSpPr>
          <p:cNvPr id="5" name="Rectangle 4"/>
          <p:cNvSpPr/>
          <p:nvPr/>
        </p:nvSpPr>
        <p:spPr>
          <a:xfrm>
            <a:off x="4114800" y="6200686"/>
            <a:ext cx="5029199" cy="646331"/>
          </a:xfrm>
          <a:prstGeom prst="rect">
            <a:avLst/>
          </a:prstGeom>
        </p:spPr>
        <p:txBody>
          <a:bodyPr wrap="square">
            <a:spAutoFit/>
          </a:bodyPr>
          <a:lstStyle/>
          <a:p>
            <a:pPr algn="r"/>
            <a:r>
              <a:rPr lang="en-US" sz="1200" dirty="0"/>
              <a:t>Holmes-</a:t>
            </a:r>
            <a:r>
              <a:rPr lang="en-US" sz="1200" dirty="0" err="1"/>
              <a:t>Rovner</a:t>
            </a:r>
            <a:r>
              <a:rPr lang="en-US" sz="1200" dirty="0"/>
              <a:t> M, Montgomery JS, </a:t>
            </a:r>
            <a:r>
              <a:rPr lang="en-US" sz="1200" dirty="0" err="1"/>
              <a:t>Rovner</a:t>
            </a:r>
            <a:r>
              <a:rPr lang="en-US" sz="1200" dirty="0"/>
              <a:t> DR, et al. Med </a:t>
            </a:r>
            <a:r>
              <a:rPr lang="en-US" sz="1200" dirty="0" err="1"/>
              <a:t>Decis</a:t>
            </a:r>
            <a:r>
              <a:rPr lang="en-US" sz="1200" dirty="0"/>
              <a:t> Making 2015</a:t>
            </a:r>
          </a:p>
          <a:p>
            <a:pPr algn="r"/>
            <a:r>
              <a:rPr lang="en-US" sz="1200" dirty="0"/>
              <a:t>Johnson DC, Mueller DE, Deal AM, et al. J </a:t>
            </a:r>
            <a:r>
              <a:rPr lang="en-US" sz="1200" dirty="0" err="1"/>
              <a:t>Urol</a:t>
            </a:r>
            <a:r>
              <a:rPr lang="en-US" sz="1200" dirty="0"/>
              <a:t> 2016</a:t>
            </a:r>
          </a:p>
          <a:p>
            <a:pPr algn="r"/>
            <a:r>
              <a:rPr lang="en-US" sz="1200" dirty="0"/>
              <a:t>Kurian AW, </a:t>
            </a:r>
            <a:r>
              <a:rPr lang="en-US" sz="1200" dirty="0" err="1"/>
              <a:t>Lichtensztajn</a:t>
            </a:r>
            <a:r>
              <a:rPr lang="en-US" sz="1200" dirty="0"/>
              <a:t> DY, Keegan THM, et al. JAMA 2014</a:t>
            </a:r>
            <a:endParaRPr lang="fr-FR" sz="1200" dirty="0"/>
          </a:p>
        </p:txBody>
      </p:sp>
    </p:spTree>
    <p:extLst>
      <p:ext uri="{BB962C8B-B14F-4D97-AF65-F5344CB8AC3E}">
        <p14:creationId xmlns:p14="http://schemas.microsoft.com/office/powerpoint/2010/main" val="634670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a:p>
            <a:r>
              <a:rPr lang="fr-FR" sz="2400" dirty="0"/>
              <a:t>Traitements « curatifs »: adjuvants</a:t>
            </a:r>
          </a:p>
        </p:txBody>
      </p:sp>
      <p:sp>
        <p:nvSpPr>
          <p:cNvPr id="3" name="Espace réservé du contenu 2"/>
          <p:cNvSpPr txBox="1">
            <a:spLocks/>
          </p:cNvSpPr>
          <p:nvPr/>
        </p:nvSpPr>
        <p:spPr>
          <a:xfrm>
            <a:off x="502920" y="1864562"/>
            <a:ext cx="8641080" cy="4124509"/>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dirty="0"/>
              <a:t>Traitement après un geste à visée curative: traite un risque,</a:t>
            </a:r>
          </a:p>
          <a:p>
            <a:r>
              <a:rPr lang="fr-FR" sz="2400" dirty="0"/>
              <a:t>Améliore les chances de guérison, </a:t>
            </a:r>
          </a:p>
          <a:p>
            <a:r>
              <a:rPr lang="fr-FR" sz="2400" dirty="0"/>
              <a:t>Mais jusqu’où aller ?</a:t>
            </a:r>
          </a:p>
          <a:p>
            <a:r>
              <a:rPr lang="fr-FR" sz="2400" dirty="0"/>
              <a:t>Questionnaire: pour quel taux de guérison accepteriez vous une chimiothérapie lourde (UK)?</a:t>
            </a:r>
          </a:p>
          <a:p>
            <a:pPr lvl="1"/>
            <a:r>
              <a:rPr lang="fr-FR" dirty="0"/>
              <a:t>Patient:			1%</a:t>
            </a:r>
          </a:p>
          <a:p>
            <a:pPr lvl="1"/>
            <a:r>
              <a:rPr lang="fr-FR" dirty="0"/>
              <a:t>Oncologues:		10%</a:t>
            </a:r>
          </a:p>
          <a:p>
            <a:pPr lvl="1"/>
            <a:r>
              <a:rPr lang="fr-FR" dirty="0"/>
              <a:t>Médecins généralistes: 25%</a:t>
            </a:r>
          </a:p>
          <a:p>
            <a:pPr lvl="1"/>
            <a:r>
              <a:rPr lang="fr-FR" dirty="0"/>
              <a:t>Infirmières d’oncologie: 50%</a:t>
            </a:r>
          </a:p>
          <a:p>
            <a:pPr lvl="1"/>
            <a:r>
              <a:rPr lang="fr-FR" dirty="0"/>
              <a:t>Patients non cancéreux: 50%</a:t>
            </a:r>
            <a:br>
              <a:rPr lang="fr-FR" dirty="0"/>
            </a:br>
            <a:endParaRPr lang="fr-FR" dirty="0"/>
          </a:p>
          <a:p>
            <a:pPr marL="457200" lvl="1" indent="0">
              <a:buNone/>
            </a:pPr>
            <a:r>
              <a:rPr lang="fr-FR" dirty="0" smtClean="0"/>
              <a:t>      QUI </a:t>
            </a:r>
            <a:r>
              <a:rPr lang="fr-FR" dirty="0"/>
              <a:t>PEUT AIDER LES PATIENTS DANS LEUR DECISION?</a:t>
            </a:r>
          </a:p>
          <a:p>
            <a:pPr lvl="1"/>
            <a:endParaRPr lang="fr-FR" sz="2000" dirty="0"/>
          </a:p>
          <a:p>
            <a:pPr lvl="1"/>
            <a:endParaRPr lang="fr-FR" sz="2000" dirty="0"/>
          </a:p>
        </p:txBody>
      </p:sp>
      <p:sp>
        <p:nvSpPr>
          <p:cNvPr id="4" name="ZoneTexte 3"/>
          <p:cNvSpPr txBox="1"/>
          <p:nvPr/>
        </p:nvSpPr>
        <p:spPr>
          <a:xfrm>
            <a:off x="0" y="64301"/>
            <a:ext cx="6723957" cy="369332"/>
          </a:xfrm>
          <a:prstGeom prst="rect">
            <a:avLst/>
          </a:prstGeom>
          <a:noFill/>
        </p:spPr>
        <p:txBody>
          <a:bodyPr wrap="none" rtlCol="0">
            <a:spAutoFit/>
          </a:bodyPr>
          <a:lstStyle/>
          <a:p>
            <a:r>
              <a:rPr lang="fr-FR" dirty="0"/>
              <a:t>Autonomie de décision du patient  en pratique, traitements adjuvants</a:t>
            </a:r>
          </a:p>
        </p:txBody>
      </p:sp>
      <p:sp>
        <p:nvSpPr>
          <p:cNvPr id="5" name="Rectangle 4"/>
          <p:cNvSpPr/>
          <p:nvPr/>
        </p:nvSpPr>
        <p:spPr>
          <a:xfrm>
            <a:off x="4370935" y="6486006"/>
            <a:ext cx="4706043" cy="307777"/>
          </a:xfrm>
          <a:prstGeom prst="rect">
            <a:avLst/>
          </a:prstGeom>
        </p:spPr>
        <p:txBody>
          <a:bodyPr wrap="square">
            <a:spAutoFit/>
          </a:bodyPr>
          <a:lstStyle/>
          <a:p>
            <a:pPr algn="r"/>
            <a:r>
              <a:rPr lang="en-US" sz="1400" dirty="0" err="1"/>
              <a:t>Slevin</a:t>
            </a:r>
            <a:r>
              <a:rPr lang="en-US" sz="1400" dirty="0"/>
              <a:t> ML, Stubbs L, Plant HJ, et al. Br Med J 1990</a:t>
            </a:r>
            <a:endParaRPr lang="fr-FR" sz="1400" dirty="0"/>
          </a:p>
        </p:txBody>
      </p:sp>
      <p:sp>
        <p:nvSpPr>
          <p:cNvPr id="6" name="Flèche droite 5"/>
          <p:cNvSpPr/>
          <p:nvPr/>
        </p:nvSpPr>
        <p:spPr>
          <a:xfrm>
            <a:off x="1020233" y="5643506"/>
            <a:ext cx="245534" cy="307938"/>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10593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a:p>
            <a:r>
              <a:rPr lang="fr-FR" sz="2400" dirty="0"/>
              <a:t>Traitements « palliatifs »:</a:t>
            </a:r>
          </a:p>
        </p:txBody>
      </p:sp>
      <p:sp>
        <p:nvSpPr>
          <p:cNvPr id="3" name="Espace réservé du contenu 2"/>
          <p:cNvSpPr txBox="1">
            <a:spLocks/>
          </p:cNvSpPr>
          <p:nvPr/>
        </p:nvSpPr>
        <p:spPr>
          <a:xfrm>
            <a:off x="502920" y="1864562"/>
            <a:ext cx="8641080" cy="4124509"/>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400" dirty="0"/>
              <a:t>Buts = amélioration de qualité et durée de vie</a:t>
            </a:r>
          </a:p>
          <a:p>
            <a:r>
              <a:rPr lang="fr-FR" sz="2400" dirty="0"/>
              <a:t>Questionnaire: pour quel gain en survie accepteriez vous une chimiothérapie palliative lourde ?</a:t>
            </a:r>
          </a:p>
          <a:p>
            <a:pPr lvl="1"/>
            <a:r>
              <a:rPr lang="fr-FR" dirty="0"/>
              <a:t>Patient:					12 mois</a:t>
            </a:r>
          </a:p>
          <a:p>
            <a:pPr lvl="1"/>
            <a:r>
              <a:rPr lang="fr-FR" dirty="0"/>
              <a:t>Oncologues:			12 mois</a:t>
            </a:r>
          </a:p>
          <a:p>
            <a:pPr lvl="1"/>
            <a:r>
              <a:rPr lang="fr-FR" dirty="0"/>
              <a:t>Infirmières d’oncologie: 24 mois</a:t>
            </a:r>
          </a:p>
          <a:p>
            <a:pPr lvl="1"/>
            <a:r>
              <a:rPr lang="fr-FR" dirty="0"/>
              <a:t>Patients non cancéreux: 2 à 5 ans</a:t>
            </a:r>
          </a:p>
          <a:p>
            <a:r>
              <a:rPr lang="fr-FR" sz="2400" b="1" dirty="0"/>
              <a:t>Chirurgies palliatives</a:t>
            </a:r>
            <a:r>
              <a:rPr lang="fr-FR" sz="2400" dirty="0"/>
              <a:t>: anticiper les décisions du chirurgien pour respecter son autonomie…</a:t>
            </a:r>
          </a:p>
          <a:p>
            <a:pPr lvl="1"/>
            <a:endParaRPr lang="fr-FR" sz="2000" dirty="0"/>
          </a:p>
        </p:txBody>
      </p:sp>
      <p:sp>
        <p:nvSpPr>
          <p:cNvPr id="4" name="ZoneTexte 3"/>
          <p:cNvSpPr txBox="1"/>
          <p:nvPr/>
        </p:nvSpPr>
        <p:spPr>
          <a:xfrm>
            <a:off x="0" y="64301"/>
            <a:ext cx="6604116" cy="369332"/>
          </a:xfrm>
          <a:prstGeom prst="rect">
            <a:avLst/>
          </a:prstGeom>
          <a:noFill/>
        </p:spPr>
        <p:txBody>
          <a:bodyPr wrap="none" rtlCol="0">
            <a:spAutoFit/>
          </a:bodyPr>
          <a:lstStyle/>
          <a:p>
            <a:r>
              <a:rPr lang="fr-FR" dirty="0"/>
              <a:t>Autonomie de décision du patient  en pratique, traitements palliatifs</a:t>
            </a:r>
          </a:p>
        </p:txBody>
      </p:sp>
      <p:sp>
        <p:nvSpPr>
          <p:cNvPr id="6" name="Rectangle 5"/>
          <p:cNvSpPr/>
          <p:nvPr/>
        </p:nvSpPr>
        <p:spPr>
          <a:xfrm>
            <a:off x="4370935" y="6486006"/>
            <a:ext cx="4706043" cy="307777"/>
          </a:xfrm>
          <a:prstGeom prst="rect">
            <a:avLst/>
          </a:prstGeom>
        </p:spPr>
        <p:txBody>
          <a:bodyPr wrap="square">
            <a:spAutoFit/>
          </a:bodyPr>
          <a:lstStyle/>
          <a:p>
            <a:pPr algn="r"/>
            <a:r>
              <a:rPr lang="en-US" sz="1400" dirty="0" err="1"/>
              <a:t>Slevin</a:t>
            </a:r>
            <a:r>
              <a:rPr lang="en-US" sz="1400" dirty="0"/>
              <a:t> ML, Stubbs L, Plant HJ, et al. Br Med J 1990</a:t>
            </a:r>
            <a:endParaRPr lang="fr-FR" sz="1400" dirty="0"/>
          </a:p>
        </p:txBody>
      </p:sp>
    </p:spTree>
    <p:extLst>
      <p:ext uri="{BB962C8B-B14F-4D97-AF65-F5344CB8AC3E}">
        <p14:creationId xmlns:p14="http://schemas.microsoft.com/office/powerpoint/2010/main" val="1358866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a:p>
            <a:r>
              <a:rPr lang="fr-FR" sz="2000" b="0" dirty="0"/>
              <a:t>Traitements « palliatifs »: la vérité à l’épreuve du temps…</a:t>
            </a:r>
          </a:p>
        </p:txBody>
      </p:sp>
      <p:sp>
        <p:nvSpPr>
          <p:cNvPr id="3" name="Espace réservé du contenu 2"/>
          <p:cNvSpPr txBox="1">
            <a:spLocks/>
          </p:cNvSpPr>
          <p:nvPr/>
        </p:nvSpPr>
        <p:spPr>
          <a:xfrm>
            <a:off x="502920" y="1581149"/>
            <a:ext cx="8641080" cy="4733925"/>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fr-FR" sz="1800" dirty="0"/>
              <a:t>1193 Patients </a:t>
            </a:r>
            <a:r>
              <a:rPr lang="fr-FR" sz="1800" dirty="0" err="1"/>
              <a:t>USiens</a:t>
            </a:r>
            <a:r>
              <a:rPr lang="fr-FR" sz="1800" dirty="0"/>
              <a:t>, cancer colique ou bronchique métastatique, en cours de chimiothérapie palliative, informés;</a:t>
            </a:r>
          </a:p>
          <a:p>
            <a:pPr>
              <a:lnSpc>
                <a:spcPct val="150000"/>
              </a:lnSpc>
            </a:pPr>
            <a:r>
              <a:rPr lang="fr-FR" sz="1800" dirty="0"/>
              <a:t>Avec du recul, 1/3 a compris / retenu que la chimiothérapie n’avait pas de visées curatives; mais:</a:t>
            </a:r>
          </a:p>
          <a:p>
            <a:pPr lvl="1">
              <a:lnSpc>
                <a:spcPct val="150000"/>
              </a:lnSpc>
            </a:pPr>
            <a:r>
              <a:rPr lang="fr-FR" sz="1400" dirty="0"/>
              <a:t>Auront autant une chimiothérapie « de trop » dans le dernier mois de leur vie…</a:t>
            </a:r>
          </a:p>
          <a:p>
            <a:pPr lvl="1">
              <a:lnSpc>
                <a:spcPct val="150000"/>
              </a:lnSpc>
            </a:pPr>
            <a:r>
              <a:rPr lang="fr-FR" sz="1400" dirty="0"/>
              <a:t>Mais bénéficieront plus d’une hospitalisation en soins palliatifs, que les autres patients…!</a:t>
            </a:r>
          </a:p>
          <a:p>
            <a:pPr lvl="1">
              <a:lnSpc>
                <a:spcPct val="150000"/>
              </a:lnSpc>
            </a:pPr>
            <a:r>
              <a:rPr lang="fr-FR" sz="1400" dirty="0"/>
              <a:t>Communication avec le médecin notée: ceux qui ont des attentes inadéquates notent mieux leur médecin que ceux qui ont bien compris la situation.</a:t>
            </a:r>
          </a:p>
          <a:p>
            <a:pPr>
              <a:lnSpc>
                <a:spcPct val="150000"/>
              </a:lnSpc>
            </a:pPr>
            <a:r>
              <a:rPr lang="fr-FR" sz="1800" dirty="0"/>
              <a:t>Les médecins donnant une vue plus optimiste sont considérés comme meilleurs communicants …</a:t>
            </a:r>
          </a:p>
          <a:p>
            <a:pPr>
              <a:lnSpc>
                <a:spcPct val="150000"/>
              </a:lnSpc>
            </a:pPr>
            <a:r>
              <a:rPr lang="fr-FR" sz="1800" dirty="0"/>
              <a:t>Collusion médecin–patient: passage rapide de l’annonce du pronostic, à la discussion du traitement et de ses contraintes (retour vers l’acceptable).</a:t>
            </a:r>
          </a:p>
          <a:p>
            <a:pPr lvl="1">
              <a:lnSpc>
                <a:spcPct val="150000"/>
              </a:lnSpc>
            </a:pPr>
            <a:endParaRPr lang="fr-FR" sz="1400" dirty="0"/>
          </a:p>
          <a:p>
            <a:pPr>
              <a:lnSpc>
                <a:spcPct val="150000"/>
              </a:lnSpc>
            </a:pPr>
            <a:endParaRPr lang="fr-FR" sz="1800" dirty="0"/>
          </a:p>
          <a:p>
            <a:pPr lvl="1">
              <a:lnSpc>
                <a:spcPct val="150000"/>
              </a:lnSpc>
            </a:pPr>
            <a:endParaRPr lang="fr-FR" sz="1600" dirty="0"/>
          </a:p>
        </p:txBody>
      </p:sp>
      <p:sp>
        <p:nvSpPr>
          <p:cNvPr id="5" name="ZoneTexte 4"/>
          <p:cNvSpPr txBox="1"/>
          <p:nvPr/>
        </p:nvSpPr>
        <p:spPr>
          <a:xfrm>
            <a:off x="0" y="64301"/>
            <a:ext cx="6753837" cy="369332"/>
          </a:xfrm>
          <a:prstGeom prst="rect">
            <a:avLst/>
          </a:prstGeom>
          <a:noFill/>
        </p:spPr>
        <p:txBody>
          <a:bodyPr wrap="none" rtlCol="0">
            <a:spAutoFit/>
          </a:bodyPr>
          <a:lstStyle/>
          <a:p>
            <a:r>
              <a:rPr lang="fr-FR" dirty="0"/>
              <a:t>Autonomie de décision du patient  en pratique, la vérité peut s’effacer</a:t>
            </a:r>
          </a:p>
        </p:txBody>
      </p:sp>
      <p:sp>
        <p:nvSpPr>
          <p:cNvPr id="6" name="ZoneTexte 5"/>
          <p:cNvSpPr txBox="1"/>
          <p:nvPr/>
        </p:nvSpPr>
        <p:spPr>
          <a:xfrm>
            <a:off x="4962525" y="6210300"/>
            <a:ext cx="4091185" cy="577081"/>
          </a:xfrm>
          <a:prstGeom prst="rect">
            <a:avLst/>
          </a:prstGeom>
          <a:noFill/>
        </p:spPr>
        <p:txBody>
          <a:bodyPr wrap="none" rtlCol="0">
            <a:spAutoFit/>
          </a:bodyPr>
          <a:lstStyle/>
          <a:p>
            <a:pPr algn="r"/>
            <a:r>
              <a:rPr lang="en-US" sz="1050" dirty="0"/>
              <a:t>Mack JW , Walling A, </a:t>
            </a:r>
            <a:r>
              <a:rPr lang="en-US" sz="1050" dirty="0" err="1"/>
              <a:t>Dy</a:t>
            </a:r>
            <a:r>
              <a:rPr lang="en-US" sz="1050" dirty="0"/>
              <a:t> S, et al. Cancer 2015; 121: 1891-7</a:t>
            </a:r>
            <a:endParaRPr lang="fr-FR" sz="1050" dirty="0"/>
          </a:p>
          <a:p>
            <a:pPr algn="r"/>
            <a:r>
              <a:rPr lang="en-US" sz="1050" dirty="0"/>
              <a:t>Weeks JC, Catalano PJ, Cronin A, et al. N </a:t>
            </a:r>
            <a:r>
              <a:rPr lang="en-US" sz="1050" dirty="0" err="1"/>
              <a:t>Engl</a:t>
            </a:r>
            <a:r>
              <a:rPr lang="en-US" sz="1050" dirty="0"/>
              <a:t> J Med 2012; 367: 1616-25</a:t>
            </a:r>
            <a:endParaRPr lang="fr-FR" sz="1050" dirty="0"/>
          </a:p>
          <a:p>
            <a:pPr algn="r"/>
            <a:r>
              <a:rPr lang="en-US" sz="1050" dirty="0"/>
              <a:t>The AM, </a:t>
            </a:r>
            <a:r>
              <a:rPr lang="en-US" sz="1050" dirty="0" err="1"/>
              <a:t>Hak</a:t>
            </a:r>
            <a:r>
              <a:rPr lang="en-US" sz="1050" dirty="0"/>
              <a:t> T, </a:t>
            </a:r>
            <a:r>
              <a:rPr lang="en-US" sz="1050" dirty="0" err="1"/>
              <a:t>Koeter</a:t>
            </a:r>
            <a:r>
              <a:rPr lang="en-US" sz="1050" dirty="0"/>
              <a:t> G, et al. BMJ 2000; 321: 1376-81</a:t>
            </a:r>
            <a:endParaRPr lang="fr-FR" sz="1050" dirty="0"/>
          </a:p>
        </p:txBody>
      </p:sp>
    </p:spTree>
    <p:extLst>
      <p:ext uri="{BB962C8B-B14F-4D97-AF65-F5344CB8AC3E}">
        <p14:creationId xmlns:p14="http://schemas.microsoft.com/office/powerpoint/2010/main" val="2936861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352425" y="719232"/>
            <a:ext cx="8081309" cy="1143000"/>
          </a:xfrm>
        </p:spPr>
        <p:txBody>
          <a:bodyPr/>
          <a:lstStyle/>
          <a:p>
            <a:r>
              <a:rPr lang="fr-FR" dirty="0"/>
              <a:t>Rapports médecins – malades en France (1)</a:t>
            </a:r>
          </a:p>
        </p:txBody>
      </p:sp>
      <p:sp>
        <p:nvSpPr>
          <p:cNvPr id="10" name="Espace réservé du contenu 9"/>
          <p:cNvSpPr>
            <a:spLocks noGrp="1"/>
          </p:cNvSpPr>
          <p:nvPr>
            <p:ph idx="1"/>
          </p:nvPr>
        </p:nvSpPr>
        <p:spPr>
          <a:xfrm>
            <a:off x="433634" y="1644483"/>
            <a:ext cx="8691512" cy="4690327"/>
          </a:xfrm>
        </p:spPr>
        <p:txBody>
          <a:bodyPr>
            <a:normAutofit/>
          </a:bodyPr>
          <a:lstStyle/>
          <a:p>
            <a:r>
              <a:rPr lang="fr-FR" dirty="0">
                <a:solidFill>
                  <a:schemeClr val="tx1"/>
                </a:solidFill>
              </a:rPr>
              <a:t>Initialement: Rapports d’autorité: </a:t>
            </a:r>
          </a:p>
          <a:p>
            <a:pPr lvl="1"/>
            <a:r>
              <a:rPr lang="fr-FR" b="0" dirty="0">
                <a:solidFill>
                  <a:schemeClr val="tx1"/>
                </a:solidFill>
              </a:rPr>
              <a:t>Le médecin savait, </a:t>
            </a:r>
          </a:p>
          <a:p>
            <a:pPr lvl="1"/>
            <a:r>
              <a:rPr lang="fr-FR" dirty="0">
                <a:solidFill>
                  <a:schemeClr val="tx1"/>
                </a:solidFill>
              </a:rPr>
              <a:t>Dispensait son savoir de façon autoritaire,</a:t>
            </a:r>
          </a:p>
          <a:p>
            <a:pPr lvl="1"/>
            <a:r>
              <a:rPr lang="fr-FR" b="0" dirty="0">
                <a:solidFill>
                  <a:schemeClr val="tx1"/>
                </a:solidFill>
              </a:rPr>
              <a:t>Par ordonnances.</a:t>
            </a:r>
            <a:br>
              <a:rPr lang="fr-FR" b="0" dirty="0">
                <a:solidFill>
                  <a:schemeClr val="tx1"/>
                </a:solidFill>
              </a:rPr>
            </a:br>
            <a:endParaRPr lang="fr-FR" b="0" dirty="0">
              <a:solidFill>
                <a:schemeClr val="tx1"/>
              </a:solidFill>
            </a:endParaRPr>
          </a:p>
          <a:p>
            <a:r>
              <a:rPr lang="fr-FR" dirty="0">
                <a:solidFill>
                  <a:schemeClr val="tx1"/>
                </a:solidFill>
              </a:rPr>
              <a:t>Puis: Rapports paternalistes:</a:t>
            </a:r>
          </a:p>
          <a:p>
            <a:pPr lvl="1"/>
            <a:r>
              <a:rPr lang="fr-FR" dirty="0">
                <a:solidFill>
                  <a:schemeClr val="tx1"/>
                </a:solidFill>
              </a:rPr>
              <a:t>Le médecin utilisait son savoir pour le bien du patient (bienfaisance)</a:t>
            </a:r>
          </a:p>
          <a:p>
            <a:pPr lvl="1"/>
            <a:r>
              <a:rPr lang="fr-FR" dirty="0">
                <a:solidFill>
                  <a:schemeClr val="tx1"/>
                </a:solidFill>
              </a:rPr>
              <a:t>Contrat moral: « … malade … engagement de lui donner des soins consciencieux, attentifs (non malfaisance) et … conformes aux données acquises de la science (justice)»</a:t>
            </a:r>
          </a:p>
          <a:p>
            <a:pPr lvl="1"/>
            <a:r>
              <a:rPr lang="fr-FR" dirty="0">
                <a:solidFill>
                  <a:schemeClr val="tx1"/>
                </a:solidFill>
              </a:rPr>
              <a:t>Accord souvent symbolique du patient (peu d’autonomie).</a:t>
            </a:r>
          </a:p>
        </p:txBody>
      </p:sp>
      <p:sp>
        <p:nvSpPr>
          <p:cNvPr id="6" name="ZoneTexte 5"/>
          <p:cNvSpPr txBox="1"/>
          <p:nvPr/>
        </p:nvSpPr>
        <p:spPr>
          <a:xfrm>
            <a:off x="0" y="64301"/>
            <a:ext cx="4490268" cy="369332"/>
          </a:xfrm>
          <a:prstGeom prst="rect">
            <a:avLst/>
          </a:prstGeom>
          <a:noFill/>
        </p:spPr>
        <p:txBody>
          <a:bodyPr wrap="none" rtlCol="0">
            <a:spAutoFit/>
          </a:bodyPr>
          <a:lstStyle/>
          <a:p>
            <a:r>
              <a:rPr lang="fr-FR" dirty="0"/>
              <a:t>Autonomie de décision du patient : historique</a:t>
            </a:r>
          </a:p>
        </p:txBody>
      </p:sp>
    </p:spTree>
    <p:extLst>
      <p:ext uri="{BB962C8B-B14F-4D97-AF65-F5344CB8AC3E}">
        <p14:creationId xmlns:p14="http://schemas.microsoft.com/office/powerpoint/2010/main" val="3716242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a:p>
            <a:r>
              <a:rPr lang="fr-FR" sz="2000" b="0" dirty="0"/>
              <a:t>Situation palliative de fin de vie</a:t>
            </a:r>
          </a:p>
        </p:txBody>
      </p:sp>
      <p:sp>
        <p:nvSpPr>
          <p:cNvPr id="3" name="Espace réservé du contenu 2"/>
          <p:cNvSpPr txBox="1">
            <a:spLocks/>
          </p:cNvSpPr>
          <p:nvPr/>
        </p:nvSpPr>
        <p:spPr>
          <a:xfrm>
            <a:off x="502920" y="1581149"/>
            <a:ext cx="8641080" cy="4733925"/>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50000"/>
              </a:lnSpc>
            </a:pPr>
            <a:endParaRPr lang="fr-FR" sz="1400" dirty="0"/>
          </a:p>
          <a:p>
            <a:pPr>
              <a:lnSpc>
                <a:spcPct val="150000"/>
              </a:lnSpc>
            </a:pPr>
            <a:endParaRPr lang="fr-FR" sz="1800" dirty="0"/>
          </a:p>
          <a:p>
            <a:pPr lvl="1">
              <a:lnSpc>
                <a:spcPct val="150000"/>
              </a:lnSpc>
            </a:pPr>
            <a:endParaRPr lang="fr-FR" sz="1600" dirty="0"/>
          </a:p>
        </p:txBody>
      </p:sp>
      <p:sp>
        <p:nvSpPr>
          <p:cNvPr id="4" name="Espace réservé du contenu 2"/>
          <p:cNvSpPr txBox="1">
            <a:spLocks/>
          </p:cNvSpPr>
          <p:nvPr/>
        </p:nvSpPr>
        <p:spPr>
          <a:xfrm>
            <a:off x="655320" y="1733549"/>
            <a:ext cx="8641080" cy="4733925"/>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fr-FR" sz="1800" dirty="0"/>
              <a:t>En France, 20% des patients atteints de tumeurs solides auront une chimiothérapie au cours du dernier mois de leur vie, chimiothérapie au mieux inutile, usuellement délétère (surtout si état général correct);</a:t>
            </a:r>
          </a:p>
          <a:p>
            <a:pPr>
              <a:lnSpc>
                <a:spcPct val="150000"/>
              </a:lnSpc>
            </a:pPr>
            <a:r>
              <a:rPr lang="fr-FR" sz="1800" dirty="0"/>
              <a:t>Chiffres proches aux USA, Asie, moindres en Europe du Nord, Canada.</a:t>
            </a:r>
          </a:p>
          <a:p>
            <a:pPr>
              <a:lnSpc>
                <a:spcPct val="150000"/>
              </a:lnSpc>
            </a:pPr>
            <a:r>
              <a:rPr lang="fr-FR" sz="1800" dirty="0"/>
              <a:t>Moins souvent chez médecins que chez avocats (conscience de la futilité)</a:t>
            </a:r>
          </a:p>
          <a:p>
            <a:pPr>
              <a:lnSpc>
                <a:spcPct val="150000"/>
              </a:lnSpc>
            </a:pPr>
            <a:r>
              <a:rPr lang="fr-FR" sz="1800" dirty="0"/>
              <a:t>Décision de stopper les « soins actifs »</a:t>
            </a:r>
          </a:p>
          <a:p>
            <a:pPr lvl="1">
              <a:lnSpc>
                <a:spcPct val="150000"/>
              </a:lnSpc>
            </a:pPr>
            <a:r>
              <a:rPr lang="fr-FR" sz="1400" dirty="0"/>
              <a:t>Difficile, longue, aller très loin, …</a:t>
            </a:r>
          </a:p>
          <a:p>
            <a:pPr lvl="1">
              <a:lnSpc>
                <a:spcPct val="150000"/>
              </a:lnSpc>
            </a:pPr>
            <a:r>
              <a:rPr lang="fr-FR" sz="1400" dirty="0"/>
              <a:t>Mais autonomie: désirs irrationnels de traitements ou d’examens, </a:t>
            </a:r>
          </a:p>
          <a:p>
            <a:pPr>
              <a:lnSpc>
                <a:spcPct val="150000"/>
              </a:lnSpc>
            </a:pPr>
            <a:r>
              <a:rPr lang="fr-FR" sz="1800" dirty="0"/>
              <a:t>Soins de fin de vie: formation des oncologues, patients et famille:</a:t>
            </a:r>
          </a:p>
          <a:p>
            <a:pPr lvl="1">
              <a:lnSpc>
                <a:spcPct val="150000"/>
              </a:lnSpc>
            </a:pPr>
            <a:r>
              <a:rPr lang="fr-FR" sz="1400" dirty="0"/>
              <a:t>Amélioration de la communication</a:t>
            </a:r>
          </a:p>
          <a:p>
            <a:pPr lvl="1">
              <a:lnSpc>
                <a:spcPct val="150000"/>
              </a:lnSpc>
            </a:pPr>
            <a:r>
              <a:rPr lang="fr-FR" sz="1400" dirty="0"/>
              <a:t>Aucune différence en recours aux soins ni en qualité de vie…</a:t>
            </a:r>
          </a:p>
          <a:p>
            <a:pPr lvl="1">
              <a:lnSpc>
                <a:spcPct val="150000"/>
              </a:lnSpc>
            </a:pPr>
            <a:endParaRPr lang="fr-FR" sz="1400" dirty="0"/>
          </a:p>
          <a:p>
            <a:pPr>
              <a:lnSpc>
                <a:spcPct val="150000"/>
              </a:lnSpc>
            </a:pPr>
            <a:endParaRPr lang="fr-FR" sz="1800" dirty="0"/>
          </a:p>
          <a:p>
            <a:pPr lvl="1">
              <a:lnSpc>
                <a:spcPct val="150000"/>
              </a:lnSpc>
            </a:pPr>
            <a:endParaRPr lang="fr-FR" sz="1600" dirty="0"/>
          </a:p>
        </p:txBody>
      </p:sp>
      <p:sp>
        <p:nvSpPr>
          <p:cNvPr id="5" name="ZoneTexte 4"/>
          <p:cNvSpPr txBox="1"/>
          <p:nvPr/>
        </p:nvSpPr>
        <p:spPr>
          <a:xfrm>
            <a:off x="0" y="64301"/>
            <a:ext cx="6753837" cy="369332"/>
          </a:xfrm>
          <a:prstGeom prst="rect">
            <a:avLst/>
          </a:prstGeom>
          <a:noFill/>
        </p:spPr>
        <p:txBody>
          <a:bodyPr wrap="none" rtlCol="0">
            <a:spAutoFit/>
          </a:bodyPr>
          <a:lstStyle/>
          <a:p>
            <a:r>
              <a:rPr lang="fr-FR" dirty="0"/>
              <a:t>Autonomie de décision du patient  en pratique, la vérité peut s’effacer</a:t>
            </a:r>
          </a:p>
        </p:txBody>
      </p:sp>
      <p:sp>
        <p:nvSpPr>
          <p:cNvPr id="6" name="ZoneTexte 5"/>
          <p:cNvSpPr txBox="1"/>
          <p:nvPr/>
        </p:nvSpPr>
        <p:spPr>
          <a:xfrm>
            <a:off x="5076825" y="6372224"/>
            <a:ext cx="4014561" cy="461665"/>
          </a:xfrm>
          <a:prstGeom prst="rect">
            <a:avLst/>
          </a:prstGeom>
          <a:noFill/>
        </p:spPr>
        <p:txBody>
          <a:bodyPr wrap="none" rtlCol="0">
            <a:spAutoFit/>
          </a:bodyPr>
          <a:lstStyle/>
          <a:p>
            <a:r>
              <a:rPr lang="fr-FR" sz="1200" dirty="0" err="1"/>
              <a:t>Rochigneux</a:t>
            </a:r>
            <a:r>
              <a:rPr lang="fr-FR" sz="1200" dirty="0"/>
              <a:t> P, Raoul JL, </a:t>
            </a:r>
            <a:r>
              <a:rPr lang="fr-FR" sz="1200" dirty="0" err="1"/>
              <a:t>Beaussant</a:t>
            </a:r>
            <a:r>
              <a:rPr lang="fr-FR" sz="1200" dirty="0"/>
              <a:t> Y, et al. </a:t>
            </a:r>
            <a:r>
              <a:rPr lang="en-US" sz="1200" dirty="0"/>
              <a:t>Ann </a:t>
            </a:r>
            <a:r>
              <a:rPr lang="en-US" sz="1200" dirty="0" err="1"/>
              <a:t>Oncol</a:t>
            </a:r>
            <a:r>
              <a:rPr lang="en-US" sz="1200" dirty="0"/>
              <a:t> 2016</a:t>
            </a:r>
          </a:p>
          <a:p>
            <a:r>
              <a:rPr lang="fr-FR" sz="1200" dirty="0"/>
              <a:t>Epstein RM, </a:t>
            </a:r>
            <a:r>
              <a:rPr lang="fr-FR" sz="1200" dirty="0" err="1"/>
              <a:t>Duberstein</a:t>
            </a:r>
            <a:r>
              <a:rPr lang="fr-FR" sz="1200" dirty="0"/>
              <a:t> PR, Fenton JJ, et al. </a:t>
            </a:r>
            <a:r>
              <a:rPr lang="en-US" sz="1200" dirty="0"/>
              <a:t>JAMA </a:t>
            </a:r>
            <a:r>
              <a:rPr lang="en-US" sz="1200" dirty="0" err="1"/>
              <a:t>Oncol</a:t>
            </a:r>
            <a:r>
              <a:rPr lang="en-US" sz="1200" dirty="0"/>
              <a:t> 2017</a:t>
            </a:r>
            <a:endParaRPr lang="fr-FR" sz="1200" dirty="0"/>
          </a:p>
        </p:txBody>
      </p:sp>
    </p:spTree>
    <p:extLst>
      <p:ext uri="{BB962C8B-B14F-4D97-AF65-F5344CB8AC3E}">
        <p14:creationId xmlns:p14="http://schemas.microsoft.com/office/powerpoint/2010/main" val="3050078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64301"/>
            <a:ext cx="7572329" cy="369332"/>
          </a:xfrm>
          <a:prstGeom prst="rect">
            <a:avLst/>
          </a:prstGeom>
          <a:noFill/>
        </p:spPr>
        <p:txBody>
          <a:bodyPr wrap="none" rtlCol="0">
            <a:spAutoFit/>
          </a:bodyPr>
          <a:lstStyle/>
          <a:p>
            <a:r>
              <a:rPr lang="fr-FR" dirty="0"/>
              <a:t>Autonomie de décision du patient  en pratique: la vérité à géométrie variable ?</a:t>
            </a:r>
          </a:p>
        </p:txBody>
      </p:sp>
      <p:sp>
        <p:nvSpPr>
          <p:cNvPr id="3" name="Titre 1"/>
          <p:cNvSpPr txBox="1">
            <a:spLocks/>
          </p:cNvSpPr>
          <p:nvPr/>
        </p:nvSpPr>
        <p:spPr>
          <a:xfrm>
            <a:off x="0" y="703840"/>
            <a:ext cx="8229600" cy="1143000"/>
          </a:xfrm>
          <a:prstGeom prst="rect">
            <a:avLst/>
          </a:prstGeom>
        </p:spPr>
        <p:txBody>
          <a:bodyPr>
            <a:normAutofit/>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du patient en pratique cancérologique</a:t>
            </a:r>
          </a:p>
          <a:p>
            <a:r>
              <a:rPr lang="fr-FR" sz="2400" dirty="0"/>
              <a:t>Peut-on conclure en disant que:</a:t>
            </a:r>
          </a:p>
        </p:txBody>
      </p:sp>
      <p:sp>
        <p:nvSpPr>
          <p:cNvPr id="4" name="Espace réservé du contenu 2"/>
          <p:cNvSpPr txBox="1">
            <a:spLocks/>
          </p:cNvSpPr>
          <p:nvPr/>
        </p:nvSpPr>
        <p:spPr>
          <a:xfrm>
            <a:off x="655320" y="1553554"/>
            <a:ext cx="8641080" cy="4733925"/>
          </a:xfrm>
          <a:prstGeom prst="rect">
            <a:avLst/>
          </a:prstGeom>
        </p:spPr>
        <p:txBody>
          <a:bodyPr>
            <a:normAutofit/>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fr-FR" sz="1800" dirty="0"/>
              <a:t>Autonomie de décision du patient:</a:t>
            </a:r>
          </a:p>
          <a:p>
            <a:pPr lvl="1">
              <a:lnSpc>
                <a:spcPct val="150000"/>
              </a:lnSpc>
            </a:pPr>
            <a:r>
              <a:rPr lang="fr-FR" sz="1400" dirty="0"/>
              <a:t>Très souhaitable,</a:t>
            </a:r>
          </a:p>
          <a:p>
            <a:pPr lvl="1">
              <a:lnSpc>
                <a:spcPct val="150000"/>
              </a:lnSpc>
            </a:pPr>
            <a:r>
              <a:rPr lang="fr-FR" sz="1400" dirty="0"/>
              <a:t>Vérité partagée,</a:t>
            </a:r>
          </a:p>
          <a:p>
            <a:pPr lvl="1">
              <a:lnSpc>
                <a:spcPct val="150000"/>
              </a:lnSpc>
            </a:pPr>
            <a:r>
              <a:rPr lang="fr-FR" sz="1400" dirty="0"/>
              <a:t>Efforts partagés du médecin et du patient, </a:t>
            </a:r>
          </a:p>
          <a:p>
            <a:pPr lvl="1">
              <a:lnSpc>
                <a:spcPct val="150000"/>
              </a:lnSpc>
            </a:pPr>
            <a:r>
              <a:rPr lang="fr-FR" sz="1400" dirty="0"/>
              <a:t>Ne pas rentrer en opposition.</a:t>
            </a:r>
          </a:p>
          <a:p>
            <a:pPr>
              <a:lnSpc>
                <a:spcPct val="150000"/>
              </a:lnSpc>
            </a:pPr>
            <a:r>
              <a:rPr lang="fr-FR" sz="1800" dirty="0"/>
              <a:t>Ne pas opposer autonomie brutale et paternalisme infantilisant,</a:t>
            </a:r>
          </a:p>
          <a:p>
            <a:pPr>
              <a:lnSpc>
                <a:spcPct val="150000"/>
              </a:lnSpc>
            </a:pPr>
            <a:r>
              <a:rPr lang="fr-FR" sz="1800" dirty="0"/>
              <a:t>Trouver un moyen terme:</a:t>
            </a:r>
          </a:p>
          <a:p>
            <a:pPr lvl="1">
              <a:lnSpc>
                <a:spcPct val="150000"/>
              </a:lnSpc>
            </a:pPr>
            <a:r>
              <a:rPr lang="fr-FR" sz="1400" dirty="0"/>
              <a:t>Discours plus vrai,</a:t>
            </a:r>
          </a:p>
          <a:p>
            <a:pPr lvl="1">
              <a:lnSpc>
                <a:spcPct val="150000"/>
              </a:lnSpc>
            </a:pPr>
            <a:r>
              <a:rPr lang="fr-FR" sz="1400" dirty="0"/>
              <a:t>Patient mieux soutenu, diverses aides humaines et techniques,</a:t>
            </a:r>
          </a:p>
          <a:p>
            <a:pPr lvl="1">
              <a:lnSpc>
                <a:spcPct val="150000"/>
              </a:lnSpc>
            </a:pPr>
            <a:r>
              <a:rPr lang="fr-FR" sz="1400" dirty="0"/>
              <a:t>Compromis: le coup de pouce du médecin qui ne choisit pas mais limite les options?</a:t>
            </a:r>
          </a:p>
          <a:p>
            <a:pPr marL="457200" lvl="1" indent="0">
              <a:lnSpc>
                <a:spcPct val="150000"/>
              </a:lnSpc>
              <a:buNone/>
            </a:pPr>
            <a:r>
              <a:rPr lang="fr-FR" sz="1400" dirty="0"/>
              <a:t>	                   (le « paternalisme </a:t>
            </a:r>
            <a:r>
              <a:rPr lang="fr-FR" sz="1400" dirty="0" err="1"/>
              <a:t>libertarien</a:t>
            </a:r>
            <a:r>
              <a:rPr lang="fr-FR" sz="1400" dirty="0"/>
              <a:t> »!)</a:t>
            </a:r>
          </a:p>
          <a:p>
            <a:pPr lvl="1">
              <a:lnSpc>
                <a:spcPct val="150000"/>
              </a:lnSpc>
            </a:pPr>
            <a:r>
              <a:rPr lang="fr-FR" sz="1400" dirty="0"/>
              <a:t>Car la vérité a un coût, car le choix à un poids, qu’il vaut mieux partager.</a:t>
            </a:r>
          </a:p>
          <a:p>
            <a:pPr lvl="1">
              <a:lnSpc>
                <a:spcPct val="150000"/>
              </a:lnSpc>
            </a:pPr>
            <a:endParaRPr lang="fr-FR" sz="1400" dirty="0"/>
          </a:p>
          <a:p>
            <a:pPr>
              <a:lnSpc>
                <a:spcPct val="150000"/>
              </a:lnSpc>
            </a:pPr>
            <a:endParaRPr lang="fr-FR" sz="1800" dirty="0"/>
          </a:p>
          <a:p>
            <a:pPr lvl="1">
              <a:lnSpc>
                <a:spcPct val="150000"/>
              </a:lnSpc>
            </a:pPr>
            <a:endParaRPr lang="fr-FR" sz="1600" dirty="0"/>
          </a:p>
        </p:txBody>
      </p:sp>
      <p:sp>
        <p:nvSpPr>
          <p:cNvPr id="6" name="ZoneTexte 5"/>
          <p:cNvSpPr txBox="1"/>
          <p:nvPr/>
        </p:nvSpPr>
        <p:spPr>
          <a:xfrm>
            <a:off x="8145490" y="5979467"/>
            <a:ext cx="453970" cy="369332"/>
          </a:xfrm>
          <a:prstGeom prst="rect">
            <a:avLst/>
          </a:prstGeom>
          <a:noFill/>
        </p:spPr>
        <p:txBody>
          <a:bodyPr wrap="none" rtlCol="0">
            <a:spAutoFit/>
          </a:bodyPr>
          <a:lstStyle/>
          <a:p>
            <a:r>
              <a:rPr lang="fr-FR" dirty="0"/>
              <a:t>///</a:t>
            </a:r>
          </a:p>
        </p:txBody>
      </p:sp>
      <p:sp>
        <p:nvSpPr>
          <p:cNvPr id="7" name="ZoneTexte 6"/>
          <p:cNvSpPr txBox="1"/>
          <p:nvPr/>
        </p:nvSpPr>
        <p:spPr>
          <a:xfrm>
            <a:off x="4562475" y="6348799"/>
            <a:ext cx="4357283" cy="461665"/>
          </a:xfrm>
          <a:prstGeom prst="rect">
            <a:avLst/>
          </a:prstGeom>
          <a:noFill/>
        </p:spPr>
        <p:txBody>
          <a:bodyPr wrap="none" rtlCol="0">
            <a:spAutoFit/>
          </a:bodyPr>
          <a:lstStyle/>
          <a:p>
            <a:pPr algn="r"/>
            <a:r>
              <a:rPr lang="en-US" sz="1200" dirty="0" err="1"/>
              <a:t>Thaler</a:t>
            </a:r>
            <a:r>
              <a:rPr lang="en-US" sz="1200" dirty="0"/>
              <a:t> RH, </a:t>
            </a:r>
            <a:r>
              <a:rPr lang="en-US" sz="1200" dirty="0" err="1"/>
              <a:t>Sunstein</a:t>
            </a:r>
            <a:r>
              <a:rPr lang="en-US" sz="1200" dirty="0"/>
              <a:t> CR. Libertarian paternalism. Am Econ Rev 2003</a:t>
            </a:r>
          </a:p>
          <a:p>
            <a:pPr algn="r"/>
            <a:r>
              <a:rPr lang="en-US" sz="1200" dirty="0"/>
              <a:t>Aggarwal A, Davies J, Sullivan R. BMC Medical Ethics 2014</a:t>
            </a:r>
            <a:endParaRPr lang="fr-FR" sz="1200" dirty="0"/>
          </a:p>
        </p:txBody>
      </p:sp>
      <p:sp>
        <p:nvSpPr>
          <p:cNvPr id="5" name="Rectangle 4"/>
          <p:cNvSpPr/>
          <p:nvPr/>
        </p:nvSpPr>
        <p:spPr>
          <a:xfrm rot="20072029">
            <a:off x="1862667" y="2480733"/>
            <a:ext cx="523240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200" dirty="0" smtClean="0"/>
              <a:t>Dr Watson !</a:t>
            </a:r>
            <a:endParaRPr lang="fr-FR" sz="3200" dirty="0"/>
          </a:p>
        </p:txBody>
      </p:sp>
    </p:spTree>
    <p:extLst>
      <p:ext uri="{BB962C8B-B14F-4D97-AF65-F5344CB8AC3E}">
        <p14:creationId xmlns:p14="http://schemas.microsoft.com/office/powerpoint/2010/main" val="91139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3473" y="701709"/>
            <a:ext cx="8081309" cy="1143000"/>
          </a:xfrm>
        </p:spPr>
        <p:txBody>
          <a:bodyPr/>
          <a:lstStyle/>
          <a:p>
            <a:r>
              <a:rPr lang="fr-FR" dirty="0"/>
              <a:t>Rapports médecins – malades en France (2)</a:t>
            </a:r>
          </a:p>
        </p:txBody>
      </p:sp>
      <p:sp>
        <p:nvSpPr>
          <p:cNvPr id="3" name="Espace réservé du contenu 2"/>
          <p:cNvSpPr>
            <a:spLocks noGrp="1"/>
          </p:cNvSpPr>
          <p:nvPr>
            <p:ph idx="1"/>
          </p:nvPr>
        </p:nvSpPr>
        <p:spPr>
          <a:xfrm>
            <a:off x="634233" y="1216059"/>
            <a:ext cx="7991295" cy="5590096"/>
          </a:xfrm>
        </p:spPr>
        <p:txBody>
          <a:bodyPr>
            <a:normAutofit fontScale="55000" lnSpcReduction="20000"/>
          </a:bodyPr>
          <a:lstStyle/>
          <a:p>
            <a:pPr marL="0" indent="0" algn="just">
              <a:buNone/>
            </a:pPr>
            <a:endParaRPr lang="fr-FR" dirty="0">
              <a:solidFill>
                <a:schemeClr val="tx1"/>
              </a:solidFill>
            </a:endParaRPr>
          </a:p>
          <a:p>
            <a:pPr>
              <a:lnSpc>
                <a:spcPct val="170000"/>
              </a:lnSpc>
            </a:pPr>
            <a:r>
              <a:rPr lang="fr-FR" sz="3200" dirty="0">
                <a:solidFill>
                  <a:schemeClr val="tx1"/>
                </a:solidFill>
              </a:rPr>
              <a:t>Obligation d’information (loi mars 2002)</a:t>
            </a:r>
          </a:p>
          <a:p>
            <a:pPr algn="just">
              <a:lnSpc>
                <a:spcPct val="170000"/>
              </a:lnSpc>
            </a:pPr>
            <a:r>
              <a:rPr lang="fr-FR" sz="3200" dirty="0">
                <a:solidFill>
                  <a:schemeClr val="tx1"/>
                </a:solidFill>
              </a:rPr>
              <a:t>Code de déontologie médicale 2016: </a:t>
            </a:r>
          </a:p>
          <a:p>
            <a:pPr marL="457200" lvl="1" indent="0" algn="just">
              <a:buNone/>
            </a:pPr>
            <a:r>
              <a:rPr lang="fr-FR" sz="3200" dirty="0">
                <a:solidFill>
                  <a:schemeClr val="tx1"/>
                </a:solidFill>
              </a:rPr>
              <a:t>Article 35: L’information du patient:</a:t>
            </a:r>
          </a:p>
          <a:p>
            <a:pPr marL="0" indent="0" algn="just">
              <a:lnSpc>
                <a:spcPct val="160000"/>
              </a:lnSpc>
              <a:buNone/>
            </a:pPr>
            <a:r>
              <a:rPr lang="fr-FR" sz="3200" b="0" dirty="0">
                <a:solidFill>
                  <a:schemeClr val="tx1"/>
                </a:solidFill>
              </a:rPr>
              <a:t>« le médecin doit à la personne qu’il examine, qu’il soigne ou qu’il conseille, une information loyale, claire et appropriée sur son état, les investigations et les soins qu’il lui propose. Tout au long de sa maladie il tient compte de la personnalité du patient dans ses explications et veille à leur compréhension. </a:t>
            </a:r>
          </a:p>
          <a:p>
            <a:pPr marL="0" indent="0" algn="just">
              <a:lnSpc>
                <a:spcPct val="160000"/>
              </a:lnSpc>
              <a:buNone/>
            </a:pPr>
            <a:r>
              <a:rPr lang="fr-FR" sz="3200" b="0" dirty="0">
                <a:solidFill>
                  <a:schemeClr val="tx1"/>
                </a:solidFill>
              </a:rPr>
              <a:t>Toutefois, lorsqu’une personne demande à être tenue dans l’ignorance d’un diagnostic ou d’un pronostic, sa volonté doit être respectée. </a:t>
            </a:r>
          </a:p>
          <a:p>
            <a:pPr marL="0" indent="0" algn="just">
              <a:lnSpc>
                <a:spcPct val="160000"/>
              </a:lnSpc>
              <a:buNone/>
            </a:pPr>
            <a:r>
              <a:rPr lang="fr-FR" sz="3200" b="0" dirty="0">
                <a:solidFill>
                  <a:schemeClr val="tx1"/>
                </a:solidFill>
              </a:rPr>
              <a:t>Un pronostic fatal ne doit être révélé qu’avec circonspection, mais les proches doivent être prévenus sauf exception … »</a:t>
            </a:r>
          </a:p>
          <a:p>
            <a:pPr lvl="2" algn="just"/>
            <a:endParaRPr lang="fr-FR" sz="1600" b="0" dirty="0">
              <a:solidFill>
                <a:schemeClr val="tx1"/>
              </a:solidFill>
            </a:endParaRPr>
          </a:p>
          <a:p>
            <a:pPr algn="just"/>
            <a:endParaRPr lang="fr-FR" sz="2000" b="0" dirty="0">
              <a:solidFill>
                <a:schemeClr val="tx1"/>
              </a:solidFill>
            </a:endParaRPr>
          </a:p>
          <a:p>
            <a:pPr algn="just"/>
            <a:endParaRPr lang="fr-FR" sz="2000" b="0" dirty="0">
              <a:solidFill>
                <a:schemeClr val="tx1"/>
              </a:solidFill>
            </a:endParaRPr>
          </a:p>
          <a:p>
            <a:endParaRPr lang="fr-FR" dirty="0"/>
          </a:p>
        </p:txBody>
      </p:sp>
      <p:sp>
        <p:nvSpPr>
          <p:cNvPr id="4" name="ZoneTexte 3"/>
          <p:cNvSpPr txBox="1"/>
          <p:nvPr/>
        </p:nvSpPr>
        <p:spPr>
          <a:xfrm>
            <a:off x="0" y="64301"/>
            <a:ext cx="4490268" cy="369332"/>
          </a:xfrm>
          <a:prstGeom prst="rect">
            <a:avLst/>
          </a:prstGeom>
          <a:noFill/>
        </p:spPr>
        <p:txBody>
          <a:bodyPr wrap="none" rtlCol="0">
            <a:spAutoFit/>
          </a:bodyPr>
          <a:lstStyle/>
          <a:p>
            <a:r>
              <a:rPr lang="fr-FR" dirty="0"/>
              <a:t>Autonomie de décision du patient : historique</a:t>
            </a:r>
          </a:p>
        </p:txBody>
      </p:sp>
      <p:sp>
        <p:nvSpPr>
          <p:cNvPr id="5" name="ZoneTexte 4"/>
          <p:cNvSpPr txBox="1"/>
          <p:nvPr/>
        </p:nvSpPr>
        <p:spPr>
          <a:xfrm>
            <a:off x="4468682" y="6534150"/>
            <a:ext cx="4675318" cy="276999"/>
          </a:xfrm>
          <a:prstGeom prst="rect">
            <a:avLst/>
          </a:prstGeom>
          <a:noFill/>
        </p:spPr>
        <p:txBody>
          <a:bodyPr wrap="none" rtlCol="0">
            <a:spAutoFit/>
          </a:bodyPr>
          <a:lstStyle/>
          <a:p>
            <a:pPr algn="r"/>
            <a:r>
              <a:rPr lang="fr-FR" sz="1200" dirty="0"/>
              <a:t>Code de Déontologie Médicale, Ordre des Médecins, Edition Aout 2016.</a:t>
            </a:r>
          </a:p>
        </p:txBody>
      </p:sp>
    </p:spTree>
    <p:extLst>
      <p:ext uri="{BB962C8B-B14F-4D97-AF65-F5344CB8AC3E}">
        <p14:creationId xmlns:p14="http://schemas.microsoft.com/office/powerpoint/2010/main" val="4202046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2425" y="706473"/>
            <a:ext cx="8081309" cy="1143000"/>
          </a:xfrm>
        </p:spPr>
        <p:txBody>
          <a:bodyPr/>
          <a:lstStyle/>
          <a:p>
            <a:r>
              <a:rPr lang="fr-FR" dirty="0"/>
              <a:t>Rapports médecins – malades en France (3)</a:t>
            </a:r>
          </a:p>
        </p:txBody>
      </p:sp>
      <p:sp>
        <p:nvSpPr>
          <p:cNvPr id="3" name="Espace réservé du contenu 2"/>
          <p:cNvSpPr>
            <a:spLocks noGrp="1"/>
          </p:cNvSpPr>
          <p:nvPr>
            <p:ph idx="1"/>
          </p:nvPr>
        </p:nvSpPr>
        <p:spPr>
          <a:xfrm>
            <a:off x="773579" y="1967484"/>
            <a:ext cx="7865596" cy="3979466"/>
          </a:xfrm>
        </p:spPr>
        <p:txBody>
          <a:bodyPr>
            <a:normAutofit/>
          </a:bodyPr>
          <a:lstStyle/>
          <a:p>
            <a:pPr algn="just"/>
            <a:r>
              <a:rPr lang="fr-FR" sz="2400" dirty="0">
                <a:solidFill>
                  <a:schemeClr val="tx1"/>
                </a:solidFill>
              </a:rPr>
              <a:t>Progrès de l’information</a:t>
            </a:r>
            <a:r>
              <a:rPr lang="fr-FR" sz="2400" b="0" dirty="0">
                <a:solidFill>
                  <a:schemeClr val="tx1"/>
                </a:solidFill>
              </a:rPr>
              <a:t>: </a:t>
            </a:r>
          </a:p>
          <a:p>
            <a:pPr lvl="1" algn="just"/>
            <a:r>
              <a:rPr lang="fr-FR" sz="1855" dirty="0">
                <a:solidFill>
                  <a:schemeClr val="tx1"/>
                </a:solidFill>
              </a:rPr>
              <a:t>Patients</a:t>
            </a:r>
            <a:r>
              <a:rPr lang="fr-FR" dirty="0">
                <a:solidFill>
                  <a:schemeClr val="tx1"/>
                </a:solidFill>
              </a:rPr>
              <a:t> plus informés, plus actifs,</a:t>
            </a:r>
          </a:p>
          <a:p>
            <a:pPr lvl="1" algn="just"/>
            <a:r>
              <a:rPr lang="fr-FR" dirty="0">
                <a:solidFill>
                  <a:schemeClr val="tx1"/>
                </a:solidFill>
              </a:rPr>
              <a:t>Plus d’explorations, plus d’examens, plus de traitements</a:t>
            </a:r>
          </a:p>
          <a:p>
            <a:pPr lvl="1" algn="just"/>
            <a:r>
              <a:rPr lang="fr-FR" dirty="0">
                <a:solidFill>
                  <a:schemeClr val="tx1"/>
                </a:solidFill>
              </a:rPr>
              <a:t>Qui sont plus à risques:</a:t>
            </a:r>
          </a:p>
          <a:p>
            <a:pPr lvl="1" algn="just">
              <a:buFont typeface="Symbol"/>
              <a:buChar char="Þ"/>
            </a:pPr>
            <a:r>
              <a:rPr lang="fr-FR" dirty="0">
                <a:solidFill>
                  <a:schemeClr val="tx1"/>
                </a:solidFill>
              </a:rPr>
              <a:t> plus de demandes d’explications, </a:t>
            </a:r>
          </a:p>
          <a:p>
            <a:pPr lvl="1" algn="just">
              <a:buFont typeface="Symbol"/>
              <a:buChar char="Þ"/>
            </a:pPr>
            <a:r>
              <a:rPr lang="fr-FR" dirty="0">
                <a:solidFill>
                  <a:schemeClr val="tx1"/>
                </a:solidFill>
              </a:rPr>
              <a:t> plus de demandes et de besoin de </a:t>
            </a:r>
            <a:r>
              <a:rPr lang="fr-FR" dirty="0" smtClean="0">
                <a:solidFill>
                  <a:schemeClr val="tx1"/>
                </a:solidFill>
              </a:rPr>
              <a:t>vérité,</a:t>
            </a:r>
          </a:p>
          <a:p>
            <a:pPr lvl="1" algn="just">
              <a:buFont typeface="Symbol"/>
              <a:buChar char="Þ"/>
            </a:pPr>
            <a:r>
              <a:rPr lang="fr-FR" dirty="0" smtClean="0">
                <a:solidFill>
                  <a:schemeClr val="tx1"/>
                </a:solidFill>
              </a:rPr>
              <a:t> plus </a:t>
            </a:r>
            <a:r>
              <a:rPr lang="fr-FR" dirty="0">
                <a:solidFill>
                  <a:schemeClr val="tx1"/>
                </a:solidFill>
              </a:rPr>
              <a:t>de demandes de réparation.</a:t>
            </a:r>
          </a:p>
        </p:txBody>
      </p:sp>
      <p:sp>
        <p:nvSpPr>
          <p:cNvPr id="4" name="ZoneTexte 3"/>
          <p:cNvSpPr txBox="1"/>
          <p:nvPr/>
        </p:nvSpPr>
        <p:spPr>
          <a:xfrm>
            <a:off x="0" y="64301"/>
            <a:ext cx="4490268" cy="369332"/>
          </a:xfrm>
          <a:prstGeom prst="rect">
            <a:avLst/>
          </a:prstGeom>
          <a:noFill/>
        </p:spPr>
        <p:txBody>
          <a:bodyPr wrap="none" rtlCol="0">
            <a:spAutoFit/>
          </a:bodyPr>
          <a:lstStyle/>
          <a:p>
            <a:r>
              <a:rPr lang="fr-FR" dirty="0"/>
              <a:t>Autonomie de décision du patient : historique</a:t>
            </a:r>
          </a:p>
        </p:txBody>
      </p:sp>
    </p:spTree>
    <p:extLst>
      <p:ext uri="{BB962C8B-B14F-4D97-AF65-F5344CB8AC3E}">
        <p14:creationId xmlns:p14="http://schemas.microsoft.com/office/powerpoint/2010/main" val="415580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0" y="776391"/>
            <a:ext cx="8081309" cy="1143000"/>
          </a:xfrm>
        </p:spPr>
        <p:txBody>
          <a:bodyPr/>
          <a:lstStyle/>
          <a:p>
            <a:r>
              <a:rPr lang="fr-FR" dirty="0"/>
              <a:t>Rapports médecins – malades aux USA</a:t>
            </a:r>
          </a:p>
        </p:txBody>
      </p:sp>
      <p:sp>
        <p:nvSpPr>
          <p:cNvPr id="3" name="Espace réservé du contenu 2"/>
          <p:cNvSpPr>
            <a:spLocks noGrp="1"/>
          </p:cNvSpPr>
          <p:nvPr>
            <p:ph idx="1"/>
          </p:nvPr>
        </p:nvSpPr>
        <p:spPr>
          <a:xfrm>
            <a:off x="499620" y="1737803"/>
            <a:ext cx="8446418" cy="5147036"/>
          </a:xfrm>
        </p:spPr>
        <p:txBody>
          <a:bodyPr>
            <a:normAutofit/>
          </a:bodyPr>
          <a:lstStyle/>
          <a:p>
            <a:r>
              <a:rPr lang="fr-FR" sz="1800" dirty="0">
                <a:solidFill>
                  <a:schemeClr val="tx1"/>
                </a:solidFill>
              </a:rPr>
              <a:t>Cours suprême du Kansas 1960: </a:t>
            </a:r>
            <a:r>
              <a:rPr lang="fr-FR" sz="1800" b="0" dirty="0">
                <a:solidFill>
                  <a:schemeClr val="tx1"/>
                </a:solidFill>
              </a:rPr>
              <a:t>« Le droit anglo-américain repose sur la prémisse d’une complète autodétermination. La conséquence est que chaque homme doit être considéré comme maître de son corps et, s’il est sain d’esprit, peut expressément refuser une thérapie qui sauverait sa vie ou tout autre traitement médical »</a:t>
            </a:r>
          </a:p>
          <a:p>
            <a:r>
              <a:rPr lang="fr-FR" sz="1800" dirty="0">
                <a:solidFill>
                  <a:schemeClr val="tx1"/>
                </a:solidFill>
              </a:rPr>
              <a:t>Modèle libertaire d’autonomie ou d’autodétermination, implique:</a:t>
            </a:r>
            <a:r>
              <a:rPr lang="fr-FR" sz="1800" b="0" dirty="0">
                <a:solidFill>
                  <a:schemeClr val="tx1"/>
                </a:solidFill>
              </a:rPr>
              <a:t> </a:t>
            </a:r>
          </a:p>
          <a:p>
            <a:pPr lvl="1"/>
            <a:r>
              <a:rPr lang="fr-FR" sz="1800" dirty="0">
                <a:solidFill>
                  <a:schemeClr val="tx1"/>
                </a:solidFill>
              </a:rPr>
              <a:t>I</a:t>
            </a:r>
            <a:r>
              <a:rPr lang="fr-FR" sz="1800" b="0" dirty="0">
                <a:solidFill>
                  <a:schemeClr val="tx1"/>
                </a:solidFill>
              </a:rPr>
              <a:t>nformation entière du patients,</a:t>
            </a:r>
          </a:p>
          <a:p>
            <a:pPr lvl="1"/>
            <a:r>
              <a:rPr lang="fr-FR" sz="1800" dirty="0">
                <a:solidFill>
                  <a:schemeClr val="tx1"/>
                </a:solidFill>
              </a:rPr>
              <a:t>Par un médecin qui est son égal,</a:t>
            </a:r>
          </a:p>
          <a:p>
            <a:pPr lvl="1"/>
            <a:r>
              <a:rPr lang="fr-FR" sz="1800" b="0" dirty="0">
                <a:solidFill>
                  <a:schemeClr val="tx1"/>
                </a:solidFill>
              </a:rPr>
              <a:t>Dans une relation contractuelle de prestataire de service,</a:t>
            </a:r>
          </a:p>
          <a:p>
            <a:pPr lvl="1"/>
            <a:r>
              <a:rPr lang="fr-FR" sz="1800" dirty="0">
                <a:solidFill>
                  <a:schemeClr val="tx1"/>
                </a:solidFill>
              </a:rPr>
              <a:t>Le patient étant responsable des décisions thérapeutiques qui le concernent.</a:t>
            </a:r>
          </a:p>
          <a:p>
            <a:r>
              <a:rPr lang="fr-FR" sz="1800" dirty="0">
                <a:solidFill>
                  <a:schemeClr val="tx1"/>
                </a:solidFill>
              </a:rPr>
              <a:t>But premier</a:t>
            </a:r>
            <a:r>
              <a:rPr lang="fr-FR" sz="1800" b="0" dirty="0">
                <a:solidFill>
                  <a:schemeClr val="tx1"/>
                </a:solidFill>
              </a:rPr>
              <a:t>: respect total de la liberté et de la dignité du patient et donc de ses choix, même si le médecin les juge irrationnels .</a:t>
            </a:r>
          </a:p>
        </p:txBody>
      </p:sp>
      <p:sp>
        <p:nvSpPr>
          <p:cNvPr id="4" name="ZoneTexte 3"/>
          <p:cNvSpPr txBox="1"/>
          <p:nvPr/>
        </p:nvSpPr>
        <p:spPr>
          <a:xfrm>
            <a:off x="0" y="64301"/>
            <a:ext cx="4490268" cy="369332"/>
          </a:xfrm>
          <a:prstGeom prst="rect">
            <a:avLst/>
          </a:prstGeom>
          <a:noFill/>
        </p:spPr>
        <p:txBody>
          <a:bodyPr wrap="none" rtlCol="0">
            <a:spAutoFit/>
          </a:bodyPr>
          <a:lstStyle/>
          <a:p>
            <a:r>
              <a:rPr lang="fr-FR" dirty="0"/>
              <a:t>Autonomie de décision du patient : historique</a:t>
            </a:r>
          </a:p>
        </p:txBody>
      </p:sp>
    </p:spTree>
    <p:extLst>
      <p:ext uri="{BB962C8B-B14F-4D97-AF65-F5344CB8AC3E}">
        <p14:creationId xmlns:p14="http://schemas.microsoft.com/office/powerpoint/2010/main" val="3330404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50" y="830298"/>
            <a:ext cx="8081309" cy="1143000"/>
          </a:xfrm>
        </p:spPr>
        <p:txBody>
          <a:bodyPr/>
          <a:lstStyle/>
          <a:p>
            <a:r>
              <a:rPr lang="fr-FR" dirty="0"/>
              <a:t>Autonomie de décision:</a:t>
            </a:r>
          </a:p>
        </p:txBody>
      </p:sp>
      <p:sp>
        <p:nvSpPr>
          <p:cNvPr id="3" name="Espace réservé du contenu 2"/>
          <p:cNvSpPr>
            <a:spLocks noGrp="1"/>
          </p:cNvSpPr>
          <p:nvPr>
            <p:ph idx="1"/>
          </p:nvPr>
        </p:nvSpPr>
        <p:spPr>
          <a:xfrm>
            <a:off x="973667" y="1548990"/>
            <a:ext cx="8095043" cy="2047681"/>
          </a:xfrm>
        </p:spPr>
        <p:txBody>
          <a:bodyPr>
            <a:normAutofit fontScale="85000" lnSpcReduction="10000"/>
          </a:bodyPr>
          <a:lstStyle/>
          <a:p>
            <a:pPr>
              <a:lnSpc>
                <a:spcPct val="150000"/>
              </a:lnSpc>
            </a:pPr>
            <a:r>
              <a:rPr lang="fr-FR" sz="2000" b="0" dirty="0">
                <a:solidFill>
                  <a:schemeClr val="tx1"/>
                </a:solidFill>
              </a:rPr>
              <a:t>Le médecin, </a:t>
            </a:r>
            <a:r>
              <a:rPr lang="fr-FR" sz="2000" b="0" dirty="0" smtClean="0">
                <a:solidFill>
                  <a:schemeClr val="tx1"/>
                </a:solidFill>
              </a:rPr>
              <a:t>doit:</a:t>
            </a:r>
            <a:endParaRPr lang="fr-FR" sz="2000" b="0" dirty="0">
              <a:solidFill>
                <a:schemeClr val="tx1"/>
              </a:solidFill>
            </a:endParaRPr>
          </a:p>
          <a:p>
            <a:pPr lvl="1">
              <a:lnSpc>
                <a:spcPct val="150000"/>
              </a:lnSpc>
            </a:pPr>
            <a:r>
              <a:rPr lang="fr-FR" sz="1800" b="0" dirty="0">
                <a:solidFill>
                  <a:schemeClr val="tx1"/>
                </a:solidFill>
              </a:rPr>
              <a:t>Redonner le pouvoir au patient, </a:t>
            </a:r>
            <a:endParaRPr lang="fr-FR" sz="1800" b="0" dirty="0" smtClean="0">
              <a:solidFill>
                <a:schemeClr val="tx1"/>
              </a:solidFill>
            </a:endParaRPr>
          </a:p>
          <a:p>
            <a:pPr lvl="1">
              <a:lnSpc>
                <a:spcPct val="150000"/>
              </a:lnSpc>
            </a:pPr>
            <a:r>
              <a:rPr lang="fr-FR" sz="1800" dirty="0" smtClean="0">
                <a:solidFill>
                  <a:schemeClr val="tx1"/>
                </a:solidFill>
              </a:rPr>
              <a:t>Par l’information claire et la discussion,</a:t>
            </a:r>
            <a:endParaRPr lang="fr-FR" sz="1800" b="0" dirty="0">
              <a:solidFill>
                <a:schemeClr val="tx1"/>
              </a:solidFill>
            </a:endParaRPr>
          </a:p>
          <a:p>
            <a:pPr lvl="1">
              <a:lnSpc>
                <a:spcPct val="150000"/>
              </a:lnSpc>
            </a:pPr>
            <a:r>
              <a:rPr lang="fr-FR" sz="1800" b="0" dirty="0">
                <a:solidFill>
                  <a:schemeClr val="tx1"/>
                </a:solidFill>
              </a:rPr>
              <a:t>Lui permettre de décider de ce qui est bon pour lui,</a:t>
            </a:r>
          </a:p>
          <a:p>
            <a:pPr>
              <a:lnSpc>
                <a:spcPct val="150000"/>
              </a:lnSpc>
            </a:pPr>
            <a:r>
              <a:rPr lang="fr-FR" sz="2000" b="0" dirty="0">
                <a:solidFill>
                  <a:schemeClr val="tx1"/>
                </a:solidFill>
              </a:rPr>
              <a:t>En l’aidant dans son choix, en </a:t>
            </a:r>
            <a:r>
              <a:rPr lang="fr-FR" sz="2000" b="0" dirty="0" smtClean="0">
                <a:solidFill>
                  <a:schemeClr val="tx1"/>
                </a:solidFill>
              </a:rPr>
              <a:t>l’éclairant ?</a:t>
            </a:r>
            <a:endParaRPr lang="fr-FR" sz="2000" b="0" dirty="0">
              <a:solidFill>
                <a:schemeClr val="tx1"/>
              </a:solidFill>
            </a:endParaRPr>
          </a:p>
        </p:txBody>
      </p:sp>
      <p:sp>
        <p:nvSpPr>
          <p:cNvPr id="4" name="ZoneTexte 3"/>
          <p:cNvSpPr txBox="1"/>
          <p:nvPr/>
        </p:nvSpPr>
        <p:spPr>
          <a:xfrm>
            <a:off x="4147793" y="3557775"/>
            <a:ext cx="1631088" cy="369332"/>
          </a:xfrm>
          <a:prstGeom prst="rect">
            <a:avLst/>
          </a:prstGeom>
          <a:noFill/>
        </p:spPr>
        <p:txBody>
          <a:bodyPr wrap="none" rtlCol="0">
            <a:spAutoFit/>
          </a:bodyPr>
          <a:lstStyle/>
          <a:p>
            <a:r>
              <a:rPr lang="fr-FR" dirty="0"/>
              <a:t>Vérité partagée</a:t>
            </a:r>
          </a:p>
        </p:txBody>
      </p:sp>
      <p:sp>
        <p:nvSpPr>
          <p:cNvPr id="5" name="ZoneTexte 4"/>
          <p:cNvSpPr txBox="1"/>
          <p:nvPr/>
        </p:nvSpPr>
        <p:spPr>
          <a:xfrm>
            <a:off x="4026810" y="4662283"/>
            <a:ext cx="2074799" cy="369332"/>
          </a:xfrm>
          <a:prstGeom prst="rect">
            <a:avLst/>
          </a:prstGeom>
          <a:noFill/>
        </p:spPr>
        <p:txBody>
          <a:bodyPr wrap="none" rtlCol="0">
            <a:spAutoFit/>
          </a:bodyPr>
          <a:lstStyle/>
          <a:p>
            <a:r>
              <a:rPr lang="fr-FR" dirty="0"/>
              <a:t>Discussion informée</a:t>
            </a:r>
          </a:p>
        </p:txBody>
      </p:sp>
      <p:sp>
        <p:nvSpPr>
          <p:cNvPr id="6" name="ZoneTexte 5"/>
          <p:cNvSpPr txBox="1"/>
          <p:nvPr/>
        </p:nvSpPr>
        <p:spPr>
          <a:xfrm>
            <a:off x="4150929" y="5766791"/>
            <a:ext cx="1770228" cy="369332"/>
          </a:xfrm>
          <a:prstGeom prst="rect">
            <a:avLst/>
          </a:prstGeom>
          <a:noFill/>
        </p:spPr>
        <p:txBody>
          <a:bodyPr wrap="none" rtlCol="0">
            <a:spAutoFit/>
          </a:bodyPr>
          <a:lstStyle/>
          <a:p>
            <a:r>
              <a:rPr lang="fr-FR" dirty="0"/>
              <a:t>Décision éclairée</a:t>
            </a:r>
          </a:p>
        </p:txBody>
      </p:sp>
      <p:cxnSp>
        <p:nvCxnSpPr>
          <p:cNvPr id="8" name="Connecteur droit avec flèche 7"/>
          <p:cNvCxnSpPr>
            <a:stCxn id="4" idx="2"/>
          </p:cNvCxnSpPr>
          <p:nvPr/>
        </p:nvCxnSpPr>
        <p:spPr>
          <a:xfrm>
            <a:off x="4963337" y="3927107"/>
            <a:ext cx="0" cy="73517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p:cNvSpPr txBox="1"/>
          <p:nvPr/>
        </p:nvSpPr>
        <p:spPr>
          <a:xfrm>
            <a:off x="1894787" y="3557775"/>
            <a:ext cx="1007007" cy="369332"/>
          </a:xfrm>
          <a:prstGeom prst="rect">
            <a:avLst/>
          </a:prstGeom>
          <a:noFill/>
        </p:spPr>
        <p:txBody>
          <a:bodyPr wrap="none" rtlCol="0">
            <a:spAutoFit/>
          </a:bodyPr>
          <a:lstStyle/>
          <a:p>
            <a:r>
              <a:rPr lang="fr-FR" dirty="0"/>
              <a:t>Médecin</a:t>
            </a:r>
          </a:p>
        </p:txBody>
      </p:sp>
      <p:sp>
        <p:nvSpPr>
          <p:cNvPr id="11" name="ZoneTexte 10"/>
          <p:cNvSpPr txBox="1"/>
          <p:nvPr/>
        </p:nvSpPr>
        <p:spPr>
          <a:xfrm>
            <a:off x="7418895" y="5776214"/>
            <a:ext cx="848758" cy="369332"/>
          </a:xfrm>
          <a:prstGeom prst="rect">
            <a:avLst/>
          </a:prstGeom>
          <a:noFill/>
        </p:spPr>
        <p:txBody>
          <a:bodyPr wrap="none" rtlCol="0">
            <a:spAutoFit/>
          </a:bodyPr>
          <a:lstStyle/>
          <a:p>
            <a:r>
              <a:rPr lang="fr-FR" dirty="0"/>
              <a:t>Patient</a:t>
            </a:r>
          </a:p>
        </p:txBody>
      </p:sp>
      <p:cxnSp>
        <p:nvCxnSpPr>
          <p:cNvPr id="13" name="Connecteur droit avec flèche 12"/>
          <p:cNvCxnSpPr>
            <a:stCxn id="10" idx="3"/>
            <a:endCxn id="4" idx="1"/>
          </p:cNvCxnSpPr>
          <p:nvPr/>
        </p:nvCxnSpPr>
        <p:spPr>
          <a:xfrm>
            <a:off x="2901794" y="3742441"/>
            <a:ext cx="1245999"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a:stCxn id="10" idx="3"/>
          </p:cNvCxnSpPr>
          <p:nvPr/>
        </p:nvCxnSpPr>
        <p:spPr>
          <a:xfrm>
            <a:off x="2901794" y="3742441"/>
            <a:ext cx="1125016" cy="9898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a:stCxn id="11" idx="1"/>
            <a:endCxn id="6" idx="3"/>
          </p:cNvCxnSpPr>
          <p:nvPr/>
        </p:nvCxnSpPr>
        <p:spPr>
          <a:xfrm flipH="1" flipV="1">
            <a:off x="5921157" y="5951457"/>
            <a:ext cx="1497738" cy="94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a:cxnSpLocks/>
            <a:stCxn id="11" idx="1"/>
          </p:cNvCxnSpPr>
          <p:nvPr/>
        </p:nvCxnSpPr>
        <p:spPr>
          <a:xfrm flipH="1" flipV="1">
            <a:off x="6014301" y="4916922"/>
            <a:ext cx="1404594" cy="104395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a:cxnSpLocks/>
            <a:stCxn id="4" idx="3"/>
          </p:cNvCxnSpPr>
          <p:nvPr/>
        </p:nvCxnSpPr>
        <p:spPr>
          <a:xfrm>
            <a:off x="5778881" y="3742441"/>
            <a:ext cx="1640014" cy="21021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ZoneTexte 15"/>
          <p:cNvSpPr txBox="1"/>
          <p:nvPr/>
        </p:nvSpPr>
        <p:spPr>
          <a:xfrm>
            <a:off x="0" y="64301"/>
            <a:ext cx="3371372" cy="369332"/>
          </a:xfrm>
          <a:prstGeom prst="rect">
            <a:avLst/>
          </a:prstGeom>
          <a:noFill/>
        </p:spPr>
        <p:txBody>
          <a:bodyPr wrap="none" rtlCol="0">
            <a:spAutoFit/>
          </a:bodyPr>
          <a:lstStyle/>
          <a:p>
            <a:r>
              <a:rPr lang="fr-FR" dirty="0"/>
              <a:t>Autonomie de décision du patient</a:t>
            </a:r>
          </a:p>
        </p:txBody>
      </p:sp>
      <p:cxnSp>
        <p:nvCxnSpPr>
          <p:cNvPr id="14" name="Connecteur droit avec flèche 13"/>
          <p:cNvCxnSpPr>
            <a:stCxn id="10" idx="3"/>
          </p:cNvCxnSpPr>
          <p:nvPr/>
        </p:nvCxnSpPr>
        <p:spPr>
          <a:xfrm>
            <a:off x="2901794" y="3742441"/>
            <a:ext cx="1249135" cy="21021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35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Autonomie de décision: </a:t>
            </a:r>
          </a:p>
        </p:txBody>
      </p:sp>
      <p:sp>
        <p:nvSpPr>
          <p:cNvPr id="3" name="Espace réservé du contenu 2"/>
          <p:cNvSpPr>
            <a:spLocks noGrp="1"/>
          </p:cNvSpPr>
          <p:nvPr>
            <p:ph idx="1"/>
          </p:nvPr>
        </p:nvSpPr>
        <p:spPr>
          <a:xfrm>
            <a:off x="614478" y="1578496"/>
            <a:ext cx="8274409" cy="4775168"/>
          </a:xfrm>
        </p:spPr>
        <p:txBody>
          <a:bodyPr>
            <a:normAutofit/>
          </a:bodyPr>
          <a:lstStyle/>
          <a:p>
            <a:r>
              <a:rPr lang="fr-FR" dirty="0">
                <a:solidFill>
                  <a:schemeClr val="tx1"/>
                </a:solidFill>
              </a:rPr>
              <a:t>Principe d’autonomie (Miller):</a:t>
            </a:r>
          </a:p>
          <a:p>
            <a:pPr lvl="1">
              <a:lnSpc>
                <a:spcPct val="150000"/>
              </a:lnSpc>
            </a:pPr>
            <a:r>
              <a:rPr lang="fr-FR" u="sng" dirty="0">
                <a:solidFill>
                  <a:schemeClr val="tx1"/>
                </a:solidFill>
              </a:rPr>
              <a:t>Action libre: </a:t>
            </a:r>
            <a:r>
              <a:rPr lang="fr-FR" dirty="0">
                <a:solidFill>
                  <a:schemeClr val="tx1"/>
                </a:solidFill>
              </a:rPr>
              <a:t>capacité d’autodétermination sans contrainte ni coercition;</a:t>
            </a:r>
          </a:p>
          <a:p>
            <a:pPr lvl="1">
              <a:lnSpc>
                <a:spcPct val="150000"/>
              </a:lnSpc>
            </a:pPr>
            <a:r>
              <a:rPr lang="fr-FR" u="sng" dirty="0">
                <a:solidFill>
                  <a:schemeClr val="tx1"/>
                </a:solidFill>
              </a:rPr>
              <a:t>Authenticité: </a:t>
            </a:r>
            <a:r>
              <a:rPr lang="fr-FR" dirty="0">
                <a:solidFill>
                  <a:schemeClr val="tx1"/>
                </a:solidFill>
              </a:rPr>
              <a:t>action conforme aux actions de vie, au projet de vie du patient;</a:t>
            </a:r>
          </a:p>
          <a:p>
            <a:pPr lvl="1">
              <a:lnSpc>
                <a:spcPct val="150000"/>
              </a:lnSpc>
            </a:pPr>
            <a:r>
              <a:rPr lang="fr-FR" u="sng" dirty="0">
                <a:solidFill>
                  <a:schemeClr val="tx1"/>
                </a:solidFill>
              </a:rPr>
              <a:t>Délibération pratique: </a:t>
            </a:r>
            <a:r>
              <a:rPr lang="fr-FR" dirty="0">
                <a:solidFill>
                  <a:schemeClr val="tx1"/>
                </a:solidFill>
              </a:rPr>
              <a:t>le patient a exprimé toutes les options relatives à sa situation et en a déduit une proposition rationnelle;</a:t>
            </a:r>
          </a:p>
          <a:p>
            <a:pPr lvl="1">
              <a:lnSpc>
                <a:spcPct val="150000"/>
              </a:lnSpc>
            </a:pPr>
            <a:r>
              <a:rPr lang="fr-FR" u="sng" dirty="0">
                <a:solidFill>
                  <a:schemeClr val="tx1"/>
                </a:solidFill>
              </a:rPr>
              <a:t>Réflexion morale: </a:t>
            </a:r>
            <a:r>
              <a:rPr lang="fr-FR" dirty="0">
                <a:solidFill>
                  <a:schemeClr val="tx1"/>
                </a:solidFill>
              </a:rPr>
              <a:t>le patient peut dire sur quelles valeurs il fixe sa décision et l’acceptation de celle-ci.</a:t>
            </a:r>
          </a:p>
        </p:txBody>
      </p:sp>
      <p:sp>
        <p:nvSpPr>
          <p:cNvPr id="4" name="ZoneTexte 3"/>
          <p:cNvSpPr txBox="1"/>
          <p:nvPr/>
        </p:nvSpPr>
        <p:spPr>
          <a:xfrm>
            <a:off x="0" y="64301"/>
            <a:ext cx="4446538" cy="369332"/>
          </a:xfrm>
          <a:prstGeom prst="rect">
            <a:avLst/>
          </a:prstGeom>
          <a:noFill/>
        </p:spPr>
        <p:txBody>
          <a:bodyPr wrap="none" rtlCol="0">
            <a:spAutoFit/>
          </a:bodyPr>
          <a:lstStyle/>
          <a:p>
            <a:r>
              <a:rPr lang="fr-FR" dirty="0"/>
              <a:t>Autonomie de décision du patient : définition</a:t>
            </a:r>
          </a:p>
        </p:txBody>
      </p:sp>
      <p:sp>
        <p:nvSpPr>
          <p:cNvPr id="5" name="ZoneTexte 4"/>
          <p:cNvSpPr txBox="1"/>
          <p:nvPr/>
        </p:nvSpPr>
        <p:spPr>
          <a:xfrm>
            <a:off x="4195209" y="6534150"/>
            <a:ext cx="4948791" cy="261610"/>
          </a:xfrm>
          <a:prstGeom prst="rect">
            <a:avLst/>
          </a:prstGeom>
          <a:noFill/>
        </p:spPr>
        <p:txBody>
          <a:bodyPr wrap="none" rtlCol="0">
            <a:spAutoFit/>
          </a:bodyPr>
          <a:lstStyle/>
          <a:p>
            <a:pPr algn="r"/>
            <a:r>
              <a:rPr lang="en-US" sz="1100" dirty="0"/>
              <a:t>Miller BL. Autonomy and the refusal of lifesaving treatment. </a:t>
            </a:r>
            <a:r>
              <a:rPr lang="fr-FR" sz="1100" dirty="0"/>
              <a:t>Hasting Cent </a:t>
            </a:r>
            <a:r>
              <a:rPr lang="fr-FR" sz="1100" dirty="0" err="1"/>
              <a:t>Rep</a:t>
            </a:r>
            <a:r>
              <a:rPr lang="fr-FR" sz="1100" dirty="0"/>
              <a:t> 1981</a:t>
            </a:r>
          </a:p>
        </p:txBody>
      </p:sp>
    </p:spTree>
    <p:extLst>
      <p:ext uri="{BB962C8B-B14F-4D97-AF65-F5344CB8AC3E}">
        <p14:creationId xmlns:p14="http://schemas.microsoft.com/office/powerpoint/2010/main" val="410397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285750" y="830298"/>
            <a:ext cx="8081309" cy="1143000"/>
          </a:xfrm>
        </p:spPr>
        <p:txBody>
          <a:bodyPr/>
          <a:lstStyle/>
          <a:p>
            <a:r>
              <a:rPr lang="fr-FR" dirty="0"/>
              <a:t>Autonomie de décision: </a:t>
            </a:r>
          </a:p>
        </p:txBody>
      </p:sp>
      <p:sp>
        <p:nvSpPr>
          <p:cNvPr id="5" name="Espace réservé du contenu 2"/>
          <p:cNvSpPr>
            <a:spLocks noGrp="1"/>
          </p:cNvSpPr>
          <p:nvPr>
            <p:ph idx="1"/>
          </p:nvPr>
        </p:nvSpPr>
        <p:spPr>
          <a:xfrm>
            <a:off x="901518" y="1830424"/>
            <a:ext cx="7695430" cy="3974282"/>
          </a:xfrm>
        </p:spPr>
        <p:txBody>
          <a:bodyPr>
            <a:normAutofit/>
          </a:bodyPr>
          <a:lstStyle/>
          <a:p>
            <a:pPr>
              <a:lnSpc>
                <a:spcPct val="150000"/>
              </a:lnSpc>
            </a:pPr>
            <a:r>
              <a:rPr lang="fr-FR" dirty="0">
                <a:solidFill>
                  <a:schemeClr val="tx1"/>
                </a:solidFill>
              </a:rPr>
              <a:t>Pour le corps soignant: Principes de la Bioéthique</a:t>
            </a:r>
          </a:p>
          <a:p>
            <a:pPr lvl="1">
              <a:lnSpc>
                <a:spcPct val="150000"/>
              </a:lnSpc>
            </a:pPr>
            <a:r>
              <a:rPr lang="fr-FR" u="sng" dirty="0">
                <a:solidFill>
                  <a:schemeClr val="tx1"/>
                </a:solidFill>
              </a:rPr>
              <a:t>Autonomie du patient</a:t>
            </a:r>
            <a:r>
              <a:rPr lang="fr-FR" dirty="0">
                <a:solidFill>
                  <a:schemeClr val="tx1"/>
                </a:solidFill>
              </a:rPr>
              <a:t>;</a:t>
            </a:r>
          </a:p>
          <a:p>
            <a:pPr lvl="1">
              <a:lnSpc>
                <a:spcPct val="150000"/>
              </a:lnSpc>
            </a:pPr>
            <a:r>
              <a:rPr lang="fr-FR" u="sng" dirty="0">
                <a:solidFill>
                  <a:schemeClr val="tx1"/>
                </a:solidFill>
              </a:rPr>
              <a:t>Bienfaisance;</a:t>
            </a:r>
            <a:endParaRPr lang="fr-FR" dirty="0">
              <a:solidFill>
                <a:schemeClr val="tx1"/>
              </a:solidFill>
            </a:endParaRPr>
          </a:p>
          <a:p>
            <a:pPr lvl="1">
              <a:lnSpc>
                <a:spcPct val="150000"/>
              </a:lnSpc>
            </a:pPr>
            <a:r>
              <a:rPr lang="fr-FR" u="sng" dirty="0">
                <a:solidFill>
                  <a:schemeClr val="tx1"/>
                </a:solidFill>
              </a:rPr>
              <a:t>Non-malfaisance;</a:t>
            </a:r>
            <a:endParaRPr lang="fr-FR" dirty="0">
              <a:solidFill>
                <a:schemeClr val="tx1"/>
              </a:solidFill>
            </a:endParaRPr>
          </a:p>
          <a:p>
            <a:pPr lvl="1">
              <a:lnSpc>
                <a:spcPct val="150000"/>
              </a:lnSpc>
            </a:pPr>
            <a:r>
              <a:rPr lang="fr-FR" u="sng" dirty="0">
                <a:solidFill>
                  <a:schemeClr val="tx1"/>
                </a:solidFill>
              </a:rPr>
              <a:t>Justice</a:t>
            </a:r>
            <a:r>
              <a:rPr lang="fr-FR" dirty="0">
                <a:solidFill>
                  <a:schemeClr val="tx1"/>
                </a:solidFill>
              </a:rPr>
              <a:t>.</a:t>
            </a:r>
          </a:p>
          <a:p>
            <a:pPr>
              <a:lnSpc>
                <a:spcPct val="150000"/>
              </a:lnSpc>
            </a:pPr>
            <a:r>
              <a:rPr lang="fr-FR" dirty="0">
                <a:solidFill>
                  <a:schemeClr val="tx1"/>
                </a:solidFill>
              </a:rPr>
              <a:t>Principes plus ou moins prioritaires selon </a:t>
            </a:r>
            <a:r>
              <a:rPr lang="fr-FR" dirty="0" smtClean="0">
                <a:solidFill>
                  <a:schemeClr val="tx1"/>
                </a:solidFill>
              </a:rPr>
              <a:t>la société</a:t>
            </a:r>
            <a:endParaRPr lang="fr-FR" dirty="0">
              <a:solidFill>
                <a:schemeClr val="tx1"/>
              </a:solidFill>
            </a:endParaRPr>
          </a:p>
        </p:txBody>
      </p:sp>
      <p:sp>
        <p:nvSpPr>
          <p:cNvPr id="6" name="ZoneTexte 5"/>
          <p:cNvSpPr txBox="1"/>
          <p:nvPr/>
        </p:nvSpPr>
        <p:spPr>
          <a:xfrm>
            <a:off x="0" y="64301"/>
            <a:ext cx="5516125" cy="369332"/>
          </a:xfrm>
          <a:prstGeom prst="rect">
            <a:avLst/>
          </a:prstGeom>
          <a:noFill/>
        </p:spPr>
        <p:txBody>
          <a:bodyPr wrap="none" rtlCol="0">
            <a:spAutoFit/>
          </a:bodyPr>
          <a:lstStyle/>
          <a:p>
            <a:r>
              <a:rPr lang="fr-FR" dirty="0"/>
              <a:t>Autonomie de décision du patient face au corps soignant</a:t>
            </a:r>
          </a:p>
        </p:txBody>
      </p:sp>
    </p:spTree>
    <p:extLst>
      <p:ext uri="{BB962C8B-B14F-4D97-AF65-F5344CB8AC3E}">
        <p14:creationId xmlns:p14="http://schemas.microsoft.com/office/powerpoint/2010/main" val="865978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nvSpPr>
        <p:spPr>
          <a:xfrm>
            <a:off x="142875" y="826263"/>
            <a:ext cx="8229600" cy="1143000"/>
          </a:xfrm>
          <a:prstGeom prst="rect">
            <a:avLst/>
          </a:prstGeom>
        </p:spPr>
        <p:txBody>
          <a:bodyPr/>
          <a:lstStyle>
            <a:lvl1pPr algn="r" defTabSz="457200" rtl="0" eaLnBrk="1" latinLnBrk="0" hangingPunct="1">
              <a:spcBef>
                <a:spcPct val="0"/>
              </a:spcBef>
              <a:buNone/>
              <a:defRPr sz="3000" b="1" i="0" kern="1200">
                <a:solidFill>
                  <a:schemeClr val="accent5">
                    <a:lumMod val="75000"/>
                  </a:schemeClr>
                </a:solidFill>
                <a:latin typeface="Helvetica"/>
                <a:ea typeface="+mj-ea"/>
                <a:cs typeface="Helvetica"/>
              </a:defRPr>
            </a:lvl1pPr>
          </a:lstStyle>
          <a:p>
            <a:r>
              <a:rPr lang="fr-FR" sz="2400" dirty="0"/>
              <a:t>Autonomie de décision:</a:t>
            </a:r>
          </a:p>
        </p:txBody>
      </p:sp>
      <p:sp>
        <p:nvSpPr>
          <p:cNvPr id="5" name="Espace réservé du contenu 4"/>
          <p:cNvSpPr txBox="1">
            <a:spLocks/>
          </p:cNvSpPr>
          <p:nvPr/>
        </p:nvSpPr>
        <p:spPr>
          <a:xfrm>
            <a:off x="852653" y="1540702"/>
            <a:ext cx="8181280" cy="3749040"/>
          </a:xfrm>
          <a:prstGeom prst="rect">
            <a:avLst/>
          </a:prstGeom>
        </p:spPr>
        <p:txBody>
          <a:bodyPr/>
          <a:lstStyle>
            <a:lvl1pPr marL="342900" indent="-342900" algn="l" defTabSz="457200" rtl="0" eaLnBrk="1" latinLnBrk="0" hangingPunct="1">
              <a:spcBef>
                <a:spcPct val="20000"/>
              </a:spcBef>
              <a:buFont typeface="Arial"/>
              <a:buChar char="•"/>
              <a:defRPr sz="26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2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18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4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2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pPr>
            <a:r>
              <a:rPr lang="fr-FR" dirty="0"/>
              <a:t>Autonomie: « se donner sa propre loi »</a:t>
            </a:r>
          </a:p>
          <a:p>
            <a:pPr>
              <a:lnSpc>
                <a:spcPct val="150000"/>
              </a:lnSpc>
            </a:pPr>
            <a:r>
              <a:rPr lang="fr-FR" dirty="0" smtClean="0"/>
              <a:t>Problèmes de conflit avec les soignants:</a:t>
            </a:r>
            <a:endParaRPr lang="fr-FR" dirty="0"/>
          </a:p>
          <a:p>
            <a:pPr lvl="1">
              <a:lnSpc>
                <a:spcPct val="150000"/>
              </a:lnSpc>
            </a:pPr>
            <a:r>
              <a:rPr lang="fr-FR" dirty="0"/>
              <a:t>Autonomie des soignants</a:t>
            </a:r>
            <a:r>
              <a:rPr lang="fr-FR" dirty="0" smtClean="0"/>
              <a:t>, canons de la Bioéthique</a:t>
            </a:r>
            <a:endParaRPr lang="fr-FR" dirty="0"/>
          </a:p>
          <a:p>
            <a:pPr lvl="1">
              <a:lnSpc>
                <a:spcPct val="150000"/>
              </a:lnSpc>
            </a:pPr>
            <a:r>
              <a:rPr lang="fr-FR" dirty="0"/>
              <a:t>Sociétaux:  	Justice (égalité), </a:t>
            </a:r>
            <a:br>
              <a:rPr lang="fr-FR" dirty="0"/>
            </a:br>
            <a:r>
              <a:rPr lang="fr-FR" dirty="0"/>
              <a:t>				Santé publique (vaccins);</a:t>
            </a:r>
          </a:p>
          <a:p>
            <a:pPr lvl="1">
              <a:lnSpc>
                <a:spcPct val="150000"/>
              </a:lnSpc>
            </a:pPr>
            <a:r>
              <a:rPr lang="fr-FR" dirty="0"/>
              <a:t>Coût: 	Justice (égalité);</a:t>
            </a:r>
            <a:br>
              <a:rPr lang="fr-FR" dirty="0"/>
            </a:br>
            <a:r>
              <a:rPr lang="fr-FR" dirty="0"/>
              <a:t>			USA: 	coûts pour le patient</a:t>
            </a:r>
            <a:br>
              <a:rPr lang="fr-FR" dirty="0"/>
            </a:br>
            <a:r>
              <a:rPr lang="fr-FR" dirty="0"/>
              <a:t>					autodétermination vraie ?</a:t>
            </a:r>
          </a:p>
        </p:txBody>
      </p:sp>
      <p:sp>
        <p:nvSpPr>
          <p:cNvPr id="6" name="ZoneTexte 5"/>
          <p:cNvSpPr txBox="1"/>
          <p:nvPr/>
        </p:nvSpPr>
        <p:spPr>
          <a:xfrm>
            <a:off x="0" y="64301"/>
            <a:ext cx="5516125" cy="369332"/>
          </a:xfrm>
          <a:prstGeom prst="rect">
            <a:avLst/>
          </a:prstGeom>
          <a:noFill/>
        </p:spPr>
        <p:txBody>
          <a:bodyPr wrap="none" rtlCol="0">
            <a:spAutoFit/>
          </a:bodyPr>
          <a:lstStyle/>
          <a:p>
            <a:r>
              <a:rPr lang="fr-FR" dirty="0"/>
              <a:t>Autonomie de décision du patient face au corps soignant</a:t>
            </a:r>
          </a:p>
        </p:txBody>
      </p:sp>
    </p:spTree>
    <p:extLst>
      <p:ext uri="{BB962C8B-B14F-4D97-AF65-F5344CB8AC3E}">
        <p14:creationId xmlns:p14="http://schemas.microsoft.com/office/powerpoint/2010/main" val="4150196602"/>
      </p:ext>
    </p:extLst>
  </p:cSld>
  <p:clrMapOvr>
    <a:masterClrMapping/>
  </p:clrMapOvr>
</p:sld>
</file>

<file path=ppt/theme/theme1.xml><?xml version="1.0" encoding="utf-8"?>
<a:theme xmlns:a="http://schemas.openxmlformats.org/drawingml/2006/main" name="Diapos intérieure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1112</TotalTime>
  <Words>1406</Words>
  <Application>Microsoft Office PowerPoint</Application>
  <PresentationFormat>Affichage à l'écran (4:3)</PresentationFormat>
  <Paragraphs>250</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Diapos intérieures</vt:lpstr>
      <vt:lpstr>Conception personnalisée</vt:lpstr>
      <vt:lpstr>L’autonomie de décision du patient:  du concept à la pratique cancérologique</vt:lpstr>
      <vt:lpstr>Rapports médecins – malades en France (1)</vt:lpstr>
      <vt:lpstr>Rapports médecins – malades en France (2)</vt:lpstr>
      <vt:lpstr>Rapports médecins – malades en France (3)</vt:lpstr>
      <vt:lpstr>Rapports médecins – malades aux USA</vt:lpstr>
      <vt:lpstr>Autonomie de décision:</vt:lpstr>
      <vt:lpstr>Autonomie de décision: </vt:lpstr>
      <vt:lpstr>Autonomie de décision: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Gélabert</dc:creator>
  <cp:lastModifiedBy>RAOUL Jean Luc</cp:lastModifiedBy>
  <cp:revision>131</cp:revision>
  <dcterms:created xsi:type="dcterms:W3CDTF">2012-11-07T14:13:39Z</dcterms:created>
  <dcterms:modified xsi:type="dcterms:W3CDTF">2017-01-25T09:41:59Z</dcterms:modified>
</cp:coreProperties>
</file>