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8" r:id="rId3"/>
    <p:sldId id="274" r:id="rId4"/>
    <p:sldId id="258" r:id="rId5"/>
    <p:sldId id="275" r:id="rId6"/>
    <p:sldId id="261" r:id="rId7"/>
    <p:sldId id="279" r:id="rId8"/>
    <p:sldId id="276" r:id="rId9"/>
    <p:sldId id="277" r:id="rId10"/>
    <p:sldId id="280" r:id="rId11"/>
    <p:sldId id="281" r:id="rId12"/>
    <p:sldId id="282" r:id="rId13"/>
    <p:sldId id="283" r:id="rId14"/>
    <p:sldId id="284" r:id="rId15"/>
    <p:sldId id="285" r:id="rId16"/>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48" y="-3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F6643BAB-92AD-402C-9E2C-75D6779895D2}" type="slidenum">
              <a:rPr lang="fr-FR" smtClean="0"/>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6643BAB-92AD-402C-9E2C-75D6779895D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6643BAB-92AD-402C-9E2C-75D6779895D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6643BAB-92AD-402C-9E2C-75D6779895D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6643BAB-92AD-402C-9E2C-75D6779895D2}"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6643BAB-92AD-402C-9E2C-75D6779895D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F6643BAB-92AD-402C-9E2C-75D6779895D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6643BAB-92AD-402C-9E2C-75D6779895D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F6643BAB-92AD-402C-9E2C-75D6779895D2}"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6643BAB-92AD-402C-9E2C-75D6779895D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9C7117CE-9716-421A-B168-E1F023B49EB3}" type="datetimeFigureOut">
              <a:rPr lang="fr-FR" smtClean="0"/>
              <a:t>24/06/2016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6643BAB-92AD-402C-9E2C-75D6779895D2}"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C7117CE-9716-421A-B168-E1F023B49EB3}" type="datetimeFigureOut">
              <a:rPr lang="fr-FR" smtClean="0"/>
              <a:t>24/06/2016</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6643BAB-92AD-402C-9E2C-75D6779895D2}"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hotel-hospitel.fr/accueil.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1576" y="2276872"/>
            <a:ext cx="7406640" cy="1472184"/>
          </a:xfrm>
        </p:spPr>
        <p:txBody>
          <a:bodyPr>
            <a:normAutofit fontScale="90000"/>
          </a:bodyPr>
          <a:lstStyle/>
          <a:p>
            <a:pPr algn="l"/>
            <a:r>
              <a:rPr lang="fr-FR" altLang="fr-FR" i="1" dirty="0" smtClean="0">
                <a:solidFill>
                  <a:srgbClr val="000090"/>
                </a:solidFill>
                <a:latin typeface="Arial" pitchFamily="34" charset="0"/>
                <a:ea typeface="ＭＳ Ｐゴシック" pitchFamily="34" charset="-128"/>
                <a:cs typeface="Arial" pitchFamily="34" charset="0"/>
              </a:rPr>
              <a:t>Impacts économiques et organisationnels des prises en charge ambulatoires des cancers</a:t>
            </a:r>
            <a:endParaRPr lang="fr-FR" dirty="0"/>
          </a:p>
        </p:txBody>
      </p:sp>
      <p:sp>
        <p:nvSpPr>
          <p:cNvPr id="3" name="Sous-titre 2"/>
          <p:cNvSpPr>
            <a:spLocks noGrp="1"/>
          </p:cNvSpPr>
          <p:nvPr>
            <p:ph type="subTitle" idx="1"/>
          </p:nvPr>
        </p:nvSpPr>
        <p:spPr>
          <a:xfrm>
            <a:off x="755576" y="4077072"/>
            <a:ext cx="6400800" cy="1752600"/>
          </a:xfrm>
        </p:spPr>
        <p:txBody>
          <a:bodyPr/>
          <a:lstStyle/>
          <a:p>
            <a:pPr algn="l"/>
            <a:r>
              <a:rPr lang="fr-FR" dirty="0" smtClean="0"/>
              <a:t>Anne-Gaëlle Le </a:t>
            </a:r>
            <a:r>
              <a:rPr lang="fr-FR" dirty="0" err="1" smtClean="0"/>
              <a:t>Corroller</a:t>
            </a:r>
            <a:r>
              <a:rPr lang="fr-FR" dirty="0" smtClean="0"/>
              <a:t> Soriano</a:t>
            </a:r>
            <a:endParaRPr lang="fr-F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0011"/>
            <a:ext cx="1947883" cy="91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logo-sesstim-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358" y="180011"/>
            <a:ext cx="1728192" cy="870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127980"/>
            <a:ext cx="1323682" cy="52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933056"/>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4384" y="5996928"/>
            <a:ext cx="1602748" cy="7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89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Tarification</a:t>
            </a:r>
            <a:endParaRPr lang="fr-FR" dirty="0"/>
          </a:p>
        </p:txBody>
      </p:sp>
      <p:sp>
        <p:nvSpPr>
          <p:cNvPr id="3" name="Espace réservé du contenu 2"/>
          <p:cNvSpPr>
            <a:spLocks noGrp="1"/>
          </p:cNvSpPr>
          <p:nvPr>
            <p:ph idx="1"/>
          </p:nvPr>
        </p:nvSpPr>
        <p:spPr>
          <a:xfrm>
            <a:off x="395536" y="1556792"/>
            <a:ext cx="8538152" cy="4691608"/>
          </a:xfrm>
        </p:spPr>
        <p:txBody>
          <a:bodyPr>
            <a:normAutofit fontScale="92500" lnSpcReduction="10000"/>
          </a:bodyPr>
          <a:lstStyle/>
          <a:p>
            <a:r>
              <a:rPr lang="fr-FR" dirty="0" smtClean="0"/>
              <a:t>Radiothérapie </a:t>
            </a:r>
            <a:r>
              <a:rPr lang="fr-FR" dirty="0" err="1" smtClean="0"/>
              <a:t>hypofractionnée</a:t>
            </a:r>
            <a:endParaRPr lang="fr-FR" dirty="0" smtClean="0"/>
          </a:p>
          <a:p>
            <a:pPr lvl="1"/>
            <a:r>
              <a:rPr lang="fr-FR" dirty="0" smtClean="0"/>
              <a:t>Moins de séances</a:t>
            </a:r>
          </a:p>
          <a:p>
            <a:pPr lvl="1"/>
            <a:r>
              <a:rPr lang="fr-FR" dirty="0" smtClean="0"/>
              <a:t>Des séances plus longues</a:t>
            </a:r>
          </a:p>
          <a:p>
            <a:pPr lvl="1"/>
            <a:r>
              <a:rPr lang="fr-FR" dirty="0" smtClean="0"/>
              <a:t>Contre incitation de la tarification à la séance</a:t>
            </a:r>
          </a:p>
          <a:p>
            <a:pPr lvl="1"/>
            <a:r>
              <a:rPr lang="fr-FR" dirty="0" smtClean="0"/>
              <a:t>Une demande importante des professionnels</a:t>
            </a:r>
          </a:p>
          <a:p>
            <a:r>
              <a:rPr lang="fr-FR" dirty="0" smtClean="0"/>
              <a:t>Radiothérapie </a:t>
            </a:r>
            <a:r>
              <a:rPr lang="fr-FR" dirty="0" err="1" smtClean="0"/>
              <a:t>per-opératoire</a:t>
            </a:r>
            <a:endParaRPr lang="fr-FR" dirty="0"/>
          </a:p>
          <a:p>
            <a:pPr lvl="1"/>
            <a:r>
              <a:rPr lang="fr-FR" dirty="0" smtClean="0"/>
              <a:t>En attente de codage</a:t>
            </a:r>
          </a:p>
          <a:p>
            <a:pPr lvl="1"/>
            <a:endParaRPr lang="fr-FR" dirty="0"/>
          </a:p>
          <a:p>
            <a:r>
              <a:rPr lang="fr-FR" dirty="0" smtClean="0"/>
              <a:t>Le système de tarification favorise les centres les plus productifs..….pour un temps.</a:t>
            </a:r>
            <a:endParaRPr lang="fr-FR" dirty="0"/>
          </a:p>
        </p:txBody>
      </p:sp>
    </p:spTree>
    <p:extLst>
      <p:ext uri="{BB962C8B-B14F-4D97-AF65-F5344CB8AC3E}">
        <p14:creationId xmlns:p14="http://schemas.microsoft.com/office/powerpoint/2010/main" val="39167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4638"/>
            <a:ext cx="8250120" cy="1143000"/>
          </a:xfrm>
        </p:spPr>
        <p:txBody>
          <a:bodyPr>
            <a:normAutofit fontScale="90000"/>
          </a:bodyPr>
          <a:lstStyle/>
          <a:p>
            <a:r>
              <a:rPr lang="fr-FR" dirty="0"/>
              <a:t>D</a:t>
            </a:r>
            <a:r>
              <a:rPr lang="fr-FR" dirty="0" smtClean="0"/>
              <a:t>iminution des coûts ou transfert de charges?</a:t>
            </a:r>
            <a:endParaRPr lang="fr-FR" dirty="0"/>
          </a:p>
        </p:txBody>
      </p:sp>
      <p:sp>
        <p:nvSpPr>
          <p:cNvPr id="3" name="Espace réservé du contenu 2"/>
          <p:cNvSpPr>
            <a:spLocks noGrp="1"/>
          </p:cNvSpPr>
          <p:nvPr>
            <p:ph idx="1"/>
          </p:nvPr>
        </p:nvSpPr>
        <p:spPr>
          <a:xfrm>
            <a:off x="539552" y="1484784"/>
            <a:ext cx="8394136" cy="4763616"/>
          </a:xfrm>
        </p:spPr>
        <p:txBody>
          <a:bodyPr>
            <a:normAutofit/>
          </a:bodyPr>
          <a:lstStyle/>
          <a:p>
            <a:r>
              <a:rPr lang="fr-FR" dirty="0" smtClean="0"/>
              <a:t>Du point de vue de l’hôpital</a:t>
            </a:r>
          </a:p>
          <a:p>
            <a:pPr lvl="1"/>
            <a:r>
              <a:rPr lang="fr-FR" dirty="0" smtClean="0"/>
              <a:t>ENCC « mastectomie subtotales pour tumeurs malignes »: 3467€ en HC et 2384€ en CA.</a:t>
            </a:r>
          </a:p>
          <a:p>
            <a:pPr lvl="1"/>
            <a:r>
              <a:rPr lang="fr-FR" dirty="0" smtClean="0"/>
              <a:t>Doit être rapporté à la tarifications : incitations</a:t>
            </a:r>
          </a:p>
          <a:p>
            <a:r>
              <a:rPr lang="fr-FR" dirty="0" smtClean="0"/>
              <a:t>Du point de vue de l’Assurance maladie</a:t>
            </a:r>
          </a:p>
          <a:p>
            <a:pPr lvl="1"/>
            <a:r>
              <a:rPr lang="fr-FR" dirty="0" smtClean="0"/>
              <a:t>Radiothérapie </a:t>
            </a:r>
            <a:r>
              <a:rPr lang="fr-FR" dirty="0" err="1" smtClean="0"/>
              <a:t>Hypofractionnée</a:t>
            </a:r>
            <a:r>
              <a:rPr lang="fr-FR" dirty="0" smtClean="0"/>
              <a:t>, étude Américaine: diminution des coûts de 10% sur un an</a:t>
            </a:r>
          </a:p>
          <a:p>
            <a:pPr lvl="1"/>
            <a:r>
              <a:rPr lang="fr-FR" dirty="0" smtClean="0"/>
              <a:t>Et les dépenses de ville ?</a:t>
            </a:r>
          </a:p>
          <a:p>
            <a:pPr lvl="1"/>
            <a:r>
              <a:rPr lang="fr-FR" dirty="0" smtClean="0"/>
              <a:t>Et l’hébergement?</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165128"/>
            <a:ext cx="3278137" cy="143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232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772816"/>
            <a:ext cx="8322128" cy="4752528"/>
          </a:xfrm>
        </p:spPr>
        <p:txBody>
          <a:bodyPr>
            <a:normAutofit lnSpcReduction="10000"/>
          </a:bodyPr>
          <a:lstStyle/>
          <a:p>
            <a:r>
              <a:rPr lang="fr-FR" dirty="0" smtClean="0"/>
              <a:t>Du point de vue de la collectivité.</a:t>
            </a:r>
          </a:p>
          <a:p>
            <a:pPr marL="612648" lvl="2" indent="-283464">
              <a:spcBef>
                <a:spcPts val="600"/>
              </a:spcBef>
              <a:buSzPct val="80000"/>
              <a:buFont typeface="Wingdings 2"/>
              <a:buChar char=""/>
            </a:pPr>
            <a:r>
              <a:rPr lang="fr-FR" dirty="0" smtClean="0"/>
              <a:t>Etude </a:t>
            </a:r>
            <a:r>
              <a:rPr lang="fr-FR" dirty="0" err="1"/>
              <a:t>Coriat</a:t>
            </a:r>
            <a:r>
              <a:rPr lang="fr-FR" dirty="0"/>
              <a:t> et al. Chimiothérapie pour tumeur gastroentérologique et thoracique: 8431€ en HC contre 3858€ en ambulatoire</a:t>
            </a:r>
            <a:r>
              <a:rPr lang="fr-FR" dirty="0" smtClean="0"/>
              <a:t>. Inclut les dépenses de « ville »</a:t>
            </a:r>
          </a:p>
          <a:p>
            <a:pPr marL="612648" lvl="2" indent="-283464">
              <a:spcBef>
                <a:spcPts val="600"/>
              </a:spcBef>
              <a:buSzPct val="80000"/>
              <a:buFont typeface="Wingdings 2"/>
              <a:buChar char=""/>
            </a:pPr>
            <a:r>
              <a:rPr lang="fr-FR" dirty="0" smtClean="0"/>
              <a:t>Et les accompagnants? Comment prendre en compte leur temps?</a:t>
            </a:r>
          </a:p>
          <a:p>
            <a:pPr marL="365760" lvl="1" indent="-283464">
              <a:spcBef>
                <a:spcPts val="600"/>
              </a:spcBef>
              <a:buSzPct val="80000"/>
              <a:buFont typeface="Wingdings 2"/>
              <a:buChar char=""/>
            </a:pPr>
            <a:r>
              <a:rPr lang="fr-FR" sz="3200" dirty="0" smtClean="0"/>
              <a:t>Du point de vue des patients?</a:t>
            </a:r>
          </a:p>
          <a:p>
            <a:pPr marL="365760" lvl="1" indent="-283464">
              <a:spcBef>
                <a:spcPts val="600"/>
              </a:spcBef>
              <a:buSzPct val="80000"/>
              <a:buFont typeface="Wingdings 2"/>
              <a:buChar char=""/>
            </a:pPr>
            <a:endParaRPr lang="fr-FR" dirty="0"/>
          </a:p>
          <a:p>
            <a:pPr marL="365760" lvl="1" indent="-283464">
              <a:spcBef>
                <a:spcPts val="600"/>
              </a:spcBef>
              <a:buSzPct val="80000"/>
              <a:buFont typeface="Wingdings 2"/>
              <a:buChar char=""/>
            </a:pPr>
            <a:r>
              <a:rPr lang="fr-FR" dirty="0" smtClean="0"/>
              <a:t>Prise en charge ambulatoire: transfert d’une partie des coûts sur la médecine de ville et sur les patients et leurs accompagnants?</a:t>
            </a:r>
          </a:p>
          <a:p>
            <a:pPr marL="365760" lvl="1" indent="-283464">
              <a:spcBef>
                <a:spcPts val="600"/>
              </a:spcBef>
              <a:buSzPct val="80000"/>
              <a:buFont typeface="Wingdings 2"/>
              <a:buChar char=""/>
            </a:pPr>
            <a:endParaRPr lang="fr-FR" dirty="0"/>
          </a:p>
          <a:p>
            <a:endParaRPr lang="fr-FR" dirty="0" smtClean="0"/>
          </a:p>
          <a:p>
            <a:pPr lvl="1"/>
            <a:endParaRPr lang="fr-FR" dirty="0" smtClean="0"/>
          </a:p>
          <a:p>
            <a:pPr lvl="1"/>
            <a:endParaRPr lang="fr-FR" dirty="0"/>
          </a:p>
        </p:txBody>
      </p:sp>
      <p:sp>
        <p:nvSpPr>
          <p:cNvPr id="4" name="Titre 1"/>
          <p:cNvSpPr>
            <a:spLocks noGrp="1"/>
          </p:cNvSpPr>
          <p:nvPr>
            <p:ph type="title"/>
          </p:nvPr>
        </p:nvSpPr>
        <p:spPr>
          <a:xfrm>
            <a:off x="539552" y="274638"/>
            <a:ext cx="8394136" cy="1143000"/>
          </a:xfrm>
        </p:spPr>
        <p:txBody>
          <a:bodyPr>
            <a:normAutofit fontScale="90000"/>
          </a:bodyPr>
          <a:lstStyle/>
          <a:p>
            <a:r>
              <a:rPr lang="fr-FR" dirty="0"/>
              <a:t>D</a:t>
            </a:r>
            <a:r>
              <a:rPr lang="fr-FR" dirty="0" smtClean="0"/>
              <a:t>iminution des coûts ou transfert de charges?</a:t>
            </a:r>
            <a:endParaRPr lang="fr-FR" dirty="0"/>
          </a:p>
        </p:txBody>
      </p:sp>
    </p:spTree>
    <p:extLst>
      <p:ext uri="{BB962C8B-B14F-4D97-AF65-F5344CB8AC3E}">
        <p14:creationId xmlns:p14="http://schemas.microsoft.com/office/powerpoint/2010/main" val="896410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466144" cy="864096"/>
          </a:xfrm>
        </p:spPr>
        <p:txBody>
          <a:bodyPr>
            <a:normAutofit/>
          </a:bodyPr>
          <a:lstStyle/>
          <a:p>
            <a:r>
              <a:rPr lang="fr-FR" dirty="0" smtClean="0"/>
              <a:t>Le point de vue des patients</a:t>
            </a:r>
            <a:endParaRPr lang="fr-FR" dirty="0"/>
          </a:p>
        </p:txBody>
      </p:sp>
      <p:sp>
        <p:nvSpPr>
          <p:cNvPr id="3" name="Espace réservé du contenu 2"/>
          <p:cNvSpPr>
            <a:spLocks noGrp="1"/>
          </p:cNvSpPr>
          <p:nvPr>
            <p:ph idx="1"/>
          </p:nvPr>
        </p:nvSpPr>
        <p:spPr>
          <a:xfrm>
            <a:off x="395536" y="1052736"/>
            <a:ext cx="8538152" cy="5544616"/>
          </a:xfrm>
        </p:spPr>
        <p:txBody>
          <a:bodyPr>
            <a:normAutofit fontScale="92500" lnSpcReduction="10000"/>
          </a:bodyPr>
          <a:lstStyle/>
          <a:p>
            <a:r>
              <a:rPr lang="fr-FR" dirty="0" smtClean="0"/>
              <a:t>Majoritairement très satisfaits…mais études non comparatives</a:t>
            </a:r>
          </a:p>
          <a:p>
            <a:r>
              <a:rPr lang="fr-FR" dirty="0" smtClean="0"/>
              <a:t>Motivations du choix de la chirurgie ambulatoire:</a:t>
            </a:r>
          </a:p>
          <a:p>
            <a:pPr lvl="1"/>
            <a:r>
              <a:rPr lang="fr-FR" dirty="0" smtClean="0"/>
              <a:t>Dédramatisation de l’acte (et non de la maladie)</a:t>
            </a:r>
          </a:p>
          <a:p>
            <a:pPr lvl="1"/>
            <a:r>
              <a:rPr lang="fr-FR" dirty="0" smtClean="0"/>
              <a:t>Diminution du temps passé à l’hôpital</a:t>
            </a:r>
          </a:p>
          <a:p>
            <a:r>
              <a:rPr lang="fr-FR" dirty="0" smtClean="0"/>
              <a:t>Nécessité d’une préparation en amont…</a:t>
            </a:r>
          </a:p>
          <a:p>
            <a:pPr lvl="1"/>
            <a:r>
              <a:rPr lang="fr-FR" dirty="0" smtClean="0"/>
              <a:t>Information, anticipation retour à domicile, </a:t>
            </a:r>
          </a:p>
          <a:p>
            <a:r>
              <a:rPr lang="fr-FR" dirty="0" smtClean="0"/>
              <a:t> ….et en aval</a:t>
            </a:r>
          </a:p>
          <a:p>
            <a:pPr lvl="1"/>
            <a:r>
              <a:rPr lang="fr-FR" dirty="0" smtClean="0"/>
              <a:t>Gestion de la douleur, suivi médical</a:t>
            </a:r>
          </a:p>
          <a:p>
            <a:r>
              <a:rPr lang="fr-FR" dirty="0" smtClean="0"/>
              <a:t>Attention aux délais d’attente</a:t>
            </a:r>
          </a:p>
          <a:p>
            <a:pPr lvl="1"/>
            <a:r>
              <a:rPr lang="fr-FR" dirty="0" smtClean="0"/>
              <a:t>De 50mn à 97 en moyenne selon les études pour la chimiothérapie en </a:t>
            </a:r>
            <a:r>
              <a:rPr lang="fr-FR" dirty="0" err="1" smtClean="0"/>
              <a:t>HdJ</a:t>
            </a:r>
            <a:r>
              <a:rPr lang="fr-FR" dirty="0" smtClean="0"/>
              <a:t>….</a:t>
            </a:r>
          </a:p>
          <a:p>
            <a:pPr lvl="1"/>
            <a:endParaRPr lang="fr-FR" dirty="0"/>
          </a:p>
        </p:txBody>
      </p:sp>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136000"/>
                    </a14:imgEffect>
                  </a14:imgLayer>
                </a14:imgProps>
              </a:ext>
              <a:ext uri="{28A0092B-C50C-407E-A947-70E740481C1C}">
                <a14:useLocalDpi xmlns:a14="http://schemas.microsoft.com/office/drawing/2010/main" val="0"/>
              </a:ext>
            </a:extLst>
          </a:blip>
          <a:srcRect/>
          <a:stretch>
            <a:fillRect/>
          </a:stretch>
        </p:blipFill>
        <p:spPr bwMode="auto">
          <a:xfrm>
            <a:off x="7236296" y="3316987"/>
            <a:ext cx="1800200" cy="220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94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 prise en charge des maladies chroniques tend à devenir multidisciplinaire et transversale, en réduisant la place historique de l’hôpital pour favoriser d’autres modes de prise en charge. </a:t>
            </a:r>
            <a:endParaRPr lang="fr-FR" dirty="0" smtClean="0"/>
          </a:p>
          <a:p>
            <a:r>
              <a:rPr lang="fr-FR" dirty="0" smtClean="0"/>
              <a:t>La question de la prise en charge ambulatoire des patients atteints de cancer nécessite de repenser le chemin de soin des patients avec de nouveaux modes de prise en charge centrés autour du patient et non plus de l’hôpital.</a:t>
            </a:r>
          </a:p>
        </p:txBody>
      </p:sp>
    </p:spTree>
    <p:extLst>
      <p:ext uri="{BB962C8B-B14F-4D97-AF65-F5344CB8AC3E}">
        <p14:creationId xmlns:p14="http://schemas.microsoft.com/office/powerpoint/2010/main" val="4151660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 de votre attention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484784"/>
            <a:ext cx="7071432" cy="3977680"/>
          </a:xfrm>
        </p:spPr>
      </p:pic>
      <p:pic>
        <p:nvPicPr>
          <p:cNvPr id="6" name="Picture 2" descr="logo-sesstim-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05264"/>
            <a:ext cx="1728192" cy="87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r>
              <a:rPr lang="fr-FR" sz="4000" dirty="0" smtClean="0"/>
              <a:t>Liens d’intérêt</a:t>
            </a:r>
            <a:endParaRPr lang="fr-FR" sz="4000" dirty="0"/>
          </a:p>
        </p:txBody>
      </p:sp>
      <p:sp>
        <p:nvSpPr>
          <p:cNvPr id="5" name="Espace réservé du contenu 2"/>
          <p:cNvSpPr>
            <a:spLocks noGrp="1"/>
          </p:cNvSpPr>
          <p:nvPr>
            <p:ph idx="1"/>
          </p:nvPr>
        </p:nvSpPr>
        <p:spPr>
          <a:xfrm>
            <a:off x="467544" y="2132856"/>
            <a:ext cx="8229600" cy="3777283"/>
          </a:xfrm>
        </p:spPr>
        <p:txBody>
          <a:bodyPr/>
          <a:lstStyle/>
          <a:p>
            <a:r>
              <a:rPr lang="fr-FR" sz="2400" dirty="0" smtClean="0"/>
              <a:t>Les </a:t>
            </a:r>
            <a:r>
              <a:rPr lang="fr-FR" sz="2400" dirty="0"/>
              <a:t>invitations à des congrès : </a:t>
            </a:r>
            <a:r>
              <a:rPr lang="fr-FR" sz="2400" i="1" dirty="0" smtClean="0"/>
              <a:t>Aucune</a:t>
            </a:r>
            <a:endParaRPr lang="fr-FR" sz="2400" i="1" dirty="0"/>
          </a:p>
          <a:p>
            <a:r>
              <a:rPr lang="fr-FR" sz="2400" dirty="0" smtClean="0"/>
              <a:t>Les </a:t>
            </a:r>
            <a:r>
              <a:rPr lang="fr-FR" sz="2400" dirty="0"/>
              <a:t>parts personnelles ou familiales dans le capital des entreprises : </a:t>
            </a:r>
            <a:r>
              <a:rPr lang="fr-FR" sz="2400" i="1" dirty="0" smtClean="0"/>
              <a:t>Un frère salarié de Bristol Myers Squibb</a:t>
            </a:r>
            <a:endParaRPr lang="fr-FR" sz="2400" i="1" dirty="0"/>
          </a:p>
          <a:p>
            <a:pPr lvl="0"/>
            <a:r>
              <a:rPr lang="fr-FR" sz="2400" dirty="0"/>
              <a:t>Les rémunérations personnelles : </a:t>
            </a:r>
            <a:r>
              <a:rPr lang="fr-FR" sz="2400" dirty="0" smtClean="0"/>
              <a:t>Aucune</a:t>
            </a:r>
            <a:endParaRPr lang="fr-FR" sz="2400" dirty="0"/>
          </a:p>
          <a:p>
            <a:r>
              <a:rPr lang="fr-FR" sz="2400" dirty="0" smtClean="0"/>
              <a:t>Financement de projet de recherche</a:t>
            </a:r>
            <a:r>
              <a:rPr lang="fr-FR" sz="2400" i="1" dirty="0" smtClean="0"/>
              <a:t>: un projet partenaire avec Sanofi</a:t>
            </a:r>
            <a:endParaRPr lang="fr-FR" sz="2400" i="1" dirty="0"/>
          </a:p>
          <a:p>
            <a:endParaRPr lang="fr-FR" dirty="0"/>
          </a:p>
        </p:txBody>
      </p:sp>
    </p:spTree>
    <p:extLst>
      <p:ext uri="{BB962C8B-B14F-4D97-AF65-F5344CB8AC3E}">
        <p14:creationId xmlns:p14="http://schemas.microsoft.com/office/powerpoint/2010/main" val="3755690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Une </a:t>
            </a:r>
            <a:r>
              <a:rPr lang="fr-FR" dirty="0" smtClean="0"/>
              <a:t>volonté publique</a:t>
            </a:r>
            <a:endParaRPr lang="fr-FR" dirty="0"/>
          </a:p>
        </p:txBody>
      </p:sp>
      <p:sp>
        <p:nvSpPr>
          <p:cNvPr id="3" name="Espace réservé du contenu 2"/>
          <p:cNvSpPr>
            <a:spLocks noGrp="1"/>
          </p:cNvSpPr>
          <p:nvPr>
            <p:ph idx="1"/>
          </p:nvPr>
        </p:nvSpPr>
        <p:spPr>
          <a:xfrm>
            <a:off x="457199" y="1600201"/>
            <a:ext cx="8265021" cy="2404864"/>
          </a:xfrm>
        </p:spPr>
        <p:txBody>
          <a:bodyPr>
            <a:normAutofit lnSpcReduction="10000"/>
          </a:bodyPr>
          <a:lstStyle/>
          <a:p>
            <a:pPr marL="0" indent="0">
              <a:buNone/>
            </a:pPr>
            <a:r>
              <a:rPr lang="fr-FR" dirty="0"/>
              <a:t>En 2014, l’activité de cancérologie représente près d’un quart de l’activité hospitalière globale en court séjour: </a:t>
            </a:r>
            <a:r>
              <a:rPr lang="fr-FR" b="1" dirty="0"/>
              <a:t>48,7 % des séances, 10 % des hospitalisations ambulatoires et 13,4 % des hospitalisations complètes</a:t>
            </a:r>
            <a:r>
              <a:rPr lang="fr-FR" dirty="0"/>
              <a:t>.</a:t>
            </a:r>
            <a:endParaRPr lang="fr-FR" dirty="0" smtClean="0"/>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21088"/>
            <a:ext cx="3286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83568" y="4349422"/>
            <a:ext cx="4824536" cy="1815882"/>
          </a:xfrm>
          <a:prstGeom prst="rect">
            <a:avLst/>
          </a:prstGeom>
          <a:noFill/>
        </p:spPr>
        <p:txBody>
          <a:bodyPr wrap="square" rtlCol="0">
            <a:spAutoFit/>
          </a:bodyPr>
          <a:lstStyle/>
          <a:p>
            <a:pPr algn="just"/>
            <a:r>
              <a:rPr lang="fr-FR" sz="2800" dirty="0"/>
              <a:t>Le plan cancer 2014-2019 a affiché le développement de la chirurgie ambulatoire comme une ambition forte</a:t>
            </a:r>
            <a:r>
              <a:rPr lang="fr-FR" sz="2800" dirty="0" smtClean="0"/>
              <a:t>.</a:t>
            </a:r>
            <a:endParaRPr lang="fr-FR" sz="2800" dirty="0"/>
          </a:p>
        </p:txBody>
      </p:sp>
    </p:spTree>
    <p:extLst>
      <p:ext uri="{BB962C8B-B14F-4D97-AF65-F5344CB8AC3E}">
        <p14:creationId xmlns:p14="http://schemas.microsoft.com/office/powerpoint/2010/main" val="2560948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384"/>
            <a:ext cx="8568952" cy="1143000"/>
          </a:xfrm>
        </p:spPr>
        <p:txBody>
          <a:bodyPr>
            <a:normAutofit fontScale="90000"/>
          </a:bodyPr>
          <a:lstStyle/>
          <a:p>
            <a:r>
              <a:rPr lang="fr-FR" dirty="0" smtClean="0"/>
              <a:t>Chirurgie ambulatoire: le retard Français</a:t>
            </a:r>
            <a:endParaRPr lang="fr-FR" dirty="0"/>
          </a:p>
        </p:txBody>
      </p:sp>
      <p:sp>
        <p:nvSpPr>
          <p:cNvPr id="3" name="Espace réservé du contenu 2"/>
          <p:cNvSpPr>
            <a:spLocks noGrp="1"/>
          </p:cNvSpPr>
          <p:nvPr>
            <p:ph idx="1"/>
          </p:nvPr>
        </p:nvSpPr>
        <p:spPr>
          <a:xfrm>
            <a:off x="494891" y="4980309"/>
            <a:ext cx="8229600" cy="680939"/>
          </a:xfrm>
        </p:spPr>
        <p:txBody>
          <a:bodyPr>
            <a:normAutofit fontScale="70000" lnSpcReduction="20000"/>
          </a:bodyPr>
          <a:lstStyle/>
          <a:p>
            <a:pPr marL="0" indent="0">
              <a:buNone/>
            </a:pPr>
            <a:r>
              <a:rPr lang="fr-FR" b="1" dirty="0"/>
              <a:t>23 % </a:t>
            </a:r>
            <a:r>
              <a:rPr lang="fr-FR" dirty="0"/>
              <a:t>de </a:t>
            </a:r>
            <a:r>
              <a:rPr lang="fr-FR" dirty="0" smtClean="0"/>
              <a:t>la chirurgie pour cancer </a:t>
            </a:r>
            <a:r>
              <a:rPr lang="fr-FR" dirty="0"/>
              <a:t>est réalisée en ambulatoire (contre 16,7 % en 2010</a:t>
            </a:r>
            <a:r>
              <a:rPr lang="fr-FR" dirty="0" smtClean="0"/>
              <a:t>). **</a:t>
            </a:r>
          </a:p>
        </p:txBody>
      </p:sp>
      <p:sp>
        <p:nvSpPr>
          <p:cNvPr id="4" name="ZoneTexte 3"/>
          <p:cNvSpPr txBox="1"/>
          <p:nvPr/>
        </p:nvSpPr>
        <p:spPr>
          <a:xfrm>
            <a:off x="251520" y="6089520"/>
            <a:ext cx="8890382" cy="615553"/>
          </a:xfrm>
          <a:prstGeom prst="rect">
            <a:avLst/>
          </a:prstGeom>
          <a:noFill/>
        </p:spPr>
        <p:txBody>
          <a:bodyPr wrap="none" rtlCol="0">
            <a:spAutoFit/>
          </a:bodyPr>
          <a:lstStyle/>
          <a:p>
            <a:r>
              <a:rPr lang="fr-FR" dirty="0" smtClean="0"/>
              <a:t>*</a:t>
            </a:r>
            <a:r>
              <a:rPr lang="fr-FR" sz="1600" dirty="0"/>
              <a:t>Cour des Comptes.,</a:t>
            </a:r>
            <a:r>
              <a:rPr lang="fr-FR" sz="1600" i="1" dirty="0"/>
              <a:t> Rapport annuel sur l'application des lois de financement de la sécurité sociale.</a:t>
            </a:r>
            <a:r>
              <a:rPr lang="fr-FR" sz="1600" dirty="0"/>
              <a:t> 2013</a:t>
            </a:r>
            <a:endParaRPr lang="fr-FR" sz="1600" dirty="0" smtClean="0"/>
          </a:p>
          <a:p>
            <a:r>
              <a:rPr lang="fr-FR" sz="1600" dirty="0" smtClean="0"/>
              <a:t>** INCa </a:t>
            </a:r>
            <a:r>
              <a:rPr lang="fr-FR" sz="1600" dirty="0"/>
              <a:t>La situation du cancer en France en 2014</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549" y="1412776"/>
            <a:ext cx="4532902"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908068" y="1694127"/>
            <a:ext cx="3816423" cy="2677656"/>
          </a:xfrm>
          <a:prstGeom prst="rect">
            <a:avLst/>
          </a:prstGeom>
          <a:noFill/>
        </p:spPr>
        <p:txBody>
          <a:bodyPr wrap="square" rtlCol="0">
            <a:spAutoFit/>
          </a:bodyPr>
          <a:lstStyle/>
          <a:p>
            <a:r>
              <a:rPr lang="fr-FR" sz="2400" dirty="0" smtClean="0"/>
              <a:t> </a:t>
            </a:r>
            <a:r>
              <a:rPr lang="fr-FR" sz="2400" dirty="0"/>
              <a:t>« Le retard considérable et persistant dans notre pays de la chirurgie ambulatoire (…), apparaît emblématique à cet égard des lenteurs de modernisation des pratiques hospitalières</a:t>
            </a:r>
            <a:r>
              <a:rPr lang="fr-FR" sz="2400" dirty="0" smtClean="0"/>
              <a:t>.</a:t>
            </a:r>
            <a:r>
              <a:rPr lang="fr-FR" sz="2400" dirty="0"/>
              <a:t> </a:t>
            </a:r>
            <a:r>
              <a:rPr lang="fr-FR" sz="2400" dirty="0" smtClean="0"/>
              <a:t>»*</a:t>
            </a:r>
            <a:endParaRPr lang="fr-FR" sz="2400" dirty="0"/>
          </a:p>
        </p:txBody>
      </p:sp>
    </p:spTree>
    <p:extLst>
      <p:ext uri="{BB962C8B-B14F-4D97-AF65-F5344CB8AC3E}">
        <p14:creationId xmlns:p14="http://schemas.microsoft.com/office/powerpoint/2010/main" val="3959799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466144" cy="1143000"/>
          </a:xfrm>
        </p:spPr>
        <p:txBody>
          <a:bodyPr>
            <a:normAutofit fontScale="90000"/>
          </a:bodyPr>
          <a:lstStyle/>
          <a:p>
            <a:r>
              <a:rPr lang="fr-FR" dirty="0" smtClean="0"/>
              <a:t>Prise en charge ambulatoire: tous les traitements du cancer.</a:t>
            </a:r>
            <a:endParaRPr lang="fr-FR" dirty="0"/>
          </a:p>
        </p:txBody>
      </p:sp>
      <p:sp>
        <p:nvSpPr>
          <p:cNvPr id="3" name="Espace réservé du contenu 2"/>
          <p:cNvSpPr>
            <a:spLocks noGrp="1"/>
          </p:cNvSpPr>
          <p:nvPr>
            <p:ph idx="1"/>
          </p:nvPr>
        </p:nvSpPr>
        <p:spPr>
          <a:xfrm>
            <a:off x="251520" y="1916832"/>
            <a:ext cx="8712968" cy="4608512"/>
          </a:xfrm>
        </p:spPr>
        <p:txBody>
          <a:bodyPr>
            <a:normAutofit fontScale="77500" lnSpcReduction="20000"/>
          </a:bodyPr>
          <a:lstStyle/>
          <a:p>
            <a:r>
              <a:rPr lang="fr-FR" sz="3400" dirty="0" smtClean="0"/>
              <a:t>La </a:t>
            </a:r>
            <a:r>
              <a:rPr lang="fr-FR" sz="3400" dirty="0"/>
              <a:t>radiothérapie </a:t>
            </a:r>
            <a:r>
              <a:rPr lang="fr-FR" sz="3400" dirty="0" smtClean="0"/>
              <a:t>hypo-fractionnée</a:t>
            </a:r>
            <a:endParaRPr lang="fr-FR" sz="3400" dirty="0"/>
          </a:p>
          <a:p>
            <a:pPr lvl="1"/>
            <a:r>
              <a:rPr lang="fr-FR" dirty="0" smtClean="0"/>
              <a:t>Aux Etats-Unis, </a:t>
            </a:r>
            <a:r>
              <a:rPr lang="fr-FR" dirty="0"/>
              <a:t>34,5% des femmes de plus 50 ans atteintes d’un cancer du sein non avancé </a:t>
            </a:r>
            <a:r>
              <a:rPr lang="fr-FR" dirty="0" smtClean="0"/>
              <a:t>en </a:t>
            </a:r>
            <a:r>
              <a:rPr lang="fr-FR" dirty="0"/>
              <a:t>2013 contre 10.8% en </a:t>
            </a:r>
            <a:r>
              <a:rPr lang="fr-FR" dirty="0" smtClean="0"/>
              <a:t>2008. </a:t>
            </a:r>
          </a:p>
          <a:p>
            <a:pPr lvl="1"/>
            <a:r>
              <a:rPr lang="fr-FR" dirty="0" smtClean="0"/>
              <a:t>L’étude </a:t>
            </a:r>
            <a:r>
              <a:rPr lang="fr-FR" dirty="0" smtClean="0"/>
              <a:t>UNICANCER </a:t>
            </a:r>
            <a:r>
              <a:rPr lang="fr-FR" dirty="0"/>
              <a:t>: Quelle prise en charge des cancers en 2020 </a:t>
            </a:r>
            <a:r>
              <a:rPr lang="fr-FR" dirty="0" smtClean="0"/>
              <a:t>? </a:t>
            </a:r>
            <a:endParaRPr lang="fr-FR" dirty="0" smtClean="0"/>
          </a:p>
          <a:p>
            <a:pPr marL="658368" lvl="2" indent="0">
              <a:buNone/>
            </a:pPr>
            <a:r>
              <a:rPr lang="fr-FR" sz="2800" dirty="0" smtClean="0"/>
              <a:t>50 </a:t>
            </a:r>
            <a:r>
              <a:rPr lang="fr-FR" sz="2800" dirty="0"/>
              <a:t>% des traitements des cancers du poumon (passage de 30 à 5 séances en </a:t>
            </a:r>
            <a:r>
              <a:rPr lang="fr-FR" sz="2800" dirty="0" smtClean="0"/>
              <a:t>moyenne)</a:t>
            </a:r>
          </a:p>
          <a:p>
            <a:r>
              <a:rPr lang="fr-FR" sz="3400" dirty="0" smtClean="0"/>
              <a:t>La </a:t>
            </a:r>
            <a:r>
              <a:rPr lang="fr-FR" sz="3400" dirty="0"/>
              <a:t>radiothérapie </a:t>
            </a:r>
            <a:r>
              <a:rPr lang="fr-FR" sz="3400" dirty="0" err="1"/>
              <a:t>per-opératoire</a:t>
            </a:r>
            <a:r>
              <a:rPr lang="fr-FR" sz="3400" dirty="0"/>
              <a:t>  </a:t>
            </a:r>
            <a:r>
              <a:rPr lang="fr-FR" sz="3400" dirty="0" smtClean="0"/>
              <a:t>et le traitement en un jour.</a:t>
            </a:r>
          </a:p>
          <a:p>
            <a:r>
              <a:rPr lang="fr-FR" sz="3400" dirty="0" smtClean="0"/>
              <a:t>La chimiothérapie. </a:t>
            </a:r>
          </a:p>
          <a:p>
            <a:pPr lvl="1"/>
            <a:r>
              <a:rPr lang="fr-FR" dirty="0" smtClean="0"/>
              <a:t>En </a:t>
            </a:r>
            <a:r>
              <a:rPr lang="fr-FR" dirty="0"/>
              <a:t>2013, 89.8% des chimiothérapies ont été administrées en hôpital de </a:t>
            </a:r>
            <a:r>
              <a:rPr lang="fr-FR" dirty="0" smtClean="0"/>
              <a:t>jour.</a:t>
            </a:r>
            <a:endParaRPr lang="fr-FR" dirty="0" smtClean="0"/>
          </a:p>
          <a:p>
            <a:pPr lvl="1"/>
            <a:r>
              <a:rPr lang="fr-FR" dirty="0" smtClean="0"/>
              <a:t>Le développement des thérapies ciblées. Orales, prises au long cour.</a:t>
            </a:r>
          </a:p>
          <a:p>
            <a:r>
              <a:rPr lang="fr-FR" sz="3400" dirty="0" smtClean="0"/>
              <a:t>Le suivi </a:t>
            </a:r>
            <a:r>
              <a:rPr lang="fr-FR" sz="3400" dirty="0"/>
              <a:t>des patients après leur </a:t>
            </a:r>
            <a:r>
              <a:rPr lang="fr-FR" sz="3400" dirty="0" smtClean="0"/>
              <a:t>traitement. </a:t>
            </a:r>
            <a:endParaRPr lang="fr-FR" sz="3400" dirty="0"/>
          </a:p>
        </p:txBody>
      </p:sp>
    </p:spTree>
    <p:extLst>
      <p:ext uri="{BB962C8B-B14F-4D97-AF65-F5344CB8AC3E}">
        <p14:creationId xmlns:p14="http://schemas.microsoft.com/office/powerpoint/2010/main" val="428540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smtClean="0"/>
              <a:t>Quels freins au </a:t>
            </a:r>
            <a:r>
              <a:rPr lang="fr-FR" dirty="0" err="1" smtClean="0"/>
              <a:t>dévelopement</a:t>
            </a:r>
            <a:r>
              <a:rPr lang="fr-FR" dirty="0" smtClean="0"/>
              <a:t>?</a:t>
            </a:r>
            <a:endParaRPr lang="fr-FR" dirty="0"/>
          </a:p>
        </p:txBody>
      </p:sp>
      <p:sp>
        <p:nvSpPr>
          <p:cNvPr id="3" name="Espace réservé du contenu 2"/>
          <p:cNvSpPr>
            <a:spLocks noGrp="1"/>
          </p:cNvSpPr>
          <p:nvPr>
            <p:ph idx="1"/>
          </p:nvPr>
        </p:nvSpPr>
        <p:spPr>
          <a:xfrm>
            <a:off x="457200" y="1600200"/>
            <a:ext cx="3826768" cy="4525963"/>
          </a:xfrm>
        </p:spPr>
        <p:txBody>
          <a:bodyPr>
            <a:normAutofit fontScale="92500" lnSpcReduction="20000"/>
          </a:bodyPr>
          <a:lstStyle/>
          <a:p>
            <a:r>
              <a:rPr lang="en-US" dirty="0" err="1" smtClean="0"/>
              <a:t>Freins</a:t>
            </a:r>
            <a:r>
              <a:rPr lang="en-US" dirty="0" smtClean="0"/>
              <a:t> au </a:t>
            </a:r>
            <a:r>
              <a:rPr lang="en-US" dirty="0" err="1" smtClean="0"/>
              <a:t>développement</a:t>
            </a:r>
            <a:r>
              <a:rPr lang="en-US" dirty="0" smtClean="0"/>
              <a:t> de la </a:t>
            </a:r>
            <a:r>
              <a:rPr lang="en-US" dirty="0" err="1" smtClean="0"/>
              <a:t>chirurgie</a:t>
            </a:r>
            <a:r>
              <a:rPr lang="en-US" dirty="0" smtClean="0"/>
              <a:t> </a:t>
            </a:r>
            <a:r>
              <a:rPr lang="en-US" dirty="0" err="1" smtClean="0"/>
              <a:t>ambulatoire</a:t>
            </a:r>
            <a:r>
              <a:rPr lang="en-US" dirty="0" smtClean="0"/>
              <a:t>: </a:t>
            </a:r>
          </a:p>
          <a:p>
            <a:pPr lvl="1"/>
            <a:r>
              <a:rPr lang="en-US" dirty="0" err="1" smtClean="0"/>
              <a:t>Eloignement</a:t>
            </a:r>
            <a:r>
              <a:rPr lang="en-US" dirty="0" smtClean="0"/>
              <a:t> </a:t>
            </a:r>
            <a:r>
              <a:rPr lang="en-US" dirty="0" err="1" smtClean="0"/>
              <a:t>géographique</a:t>
            </a:r>
            <a:endParaRPr lang="en-US" dirty="0" smtClean="0"/>
          </a:p>
          <a:p>
            <a:pPr lvl="1"/>
            <a:r>
              <a:rPr lang="en-US" dirty="0" err="1" smtClean="0"/>
              <a:t>Complexité</a:t>
            </a:r>
            <a:r>
              <a:rPr lang="en-US" dirty="0" smtClean="0"/>
              <a:t> de la coordination des </a:t>
            </a:r>
            <a:r>
              <a:rPr lang="en-US" dirty="0" err="1" smtClean="0"/>
              <a:t>soins</a:t>
            </a:r>
            <a:endParaRPr lang="en-US" dirty="0" smtClean="0"/>
          </a:p>
          <a:p>
            <a:pPr lvl="1"/>
            <a:r>
              <a:rPr lang="en-US" dirty="0" smtClean="0"/>
              <a:t>Les </a:t>
            </a:r>
            <a:r>
              <a:rPr lang="en-US" dirty="0" err="1" smtClean="0"/>
              <a:t>contre</a:t>
            </a:r>
            <a:r>
              <a:rPr lang="en-US" dirty="0" smtClean="0"/>
              <a:t> </a:t>
            </a:r>
            <a:r>
              <a:rPr lang="en-US" dirty="0" err="1" smtClean="0"/>
              <a:t>incitations</a:t>
            </a:r>
            <a:r>
              <a:rPr lang="en-US" dirty="0" smtClean="0"/>
              <a:t> </a:t>
            </a:r>
            <a:r>
              <a:rPr lang="en-US" dirty="0" err="1" smtClean="0"/>
              <a:t>tarifaires</a:t>
            </a:r>
            <a:r>
              <a:rPr lang="en-US" dirty="0" smtClean="0"/>
              <a:t>.</a:t>
            </a:r>
            <a:r>
              <a:rPr lang="en-US" dirty="0"/>
              <a:t/>
            </a:r>
            <a:br>
              <a:rPr lang="en-US" dirty="0"/>
            </a:b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366" y="4149080"/>
            <a:ext cx="4065730" cy="232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152749"/>
            <a:ext cx="4718372" cy="285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34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322128" cy="792088"/>
          </a:xfrm>
        </p:spPr>
        <p:txBody>
          <a:bodyPr>
            <a:normAutofit/>
          </a:bodyPr>
          <a:lstStyle/>
          <a:p>
            <a:r>
              <a:rPr lang="fr-FR" dirty="0" smtClean="0"/>
              <a:t>Des structures dédiées ?</a:t>
            </a:r>
            <a:endParaRPr lang="fr-FR" dirty="0"/>
          </a:p>
        </p:txBody>
      </p:sp>
      <p:sp>
        <p:nvSpPr>
          <p:cNvPr id="4" name="ZoneTexte 3"/>
          <p:cNvSpPr txBox="1"/>
          <p:nvPr/>
        </p:nvSpPr>
        <p:spPr>
          <a:xfrm>
            <a:off x="251520" y="6309320"/>
            <a:ext cx="8712968" cy="584775"/>
          </a:xfrm>
          <a:prstGeom prst="rect">
            <a:avLst/>
          </a:prstGeom>
          <a:noFill/>
        </p:spPr>
        <p:txBody>
          <a:bodyPr wrap="square" rtlCol="0">
            <a:spAutoFit/>
          </a:bodyPr>
          <a:lstStyle/>
          <a:p>
            <a:r>
              <a:rPr lang="fr-FR" sz="1600" b="1" dirty="0"/>
              <a:t>Réunion régionale ARS Bourgogne 3 octobre </a:t>
            </a:r>
            <a:r>
              <a:rPr lang="fr-FR" sz="1600" b="1" dirty="0" smtClean="0"/>
              <a:t>2013 Dr </a:t>
            </a:r>
            <a:r>
              <a:rPr lang="fr-FR" sz="1600" b="1" dirty="0"/>
              <a:t>Gilles Bontemps Directeur Associé </a:t>
            </a:r>
            <a:r>
              <a:rPr lang="fr-FR" sz="1600" b="1" dirty="0" smtClean="0"/>
              <a:t>ANAP</a:t>
            </a:r>
            <a:endParaRPr lang="fr-FR"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249" y="2276872"/>
            <a:ext cx="6567239" cy="399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95536" y="1052736"/>
            <a:ext cx="8568953" cy="1200329"/>
          </a:xfrm>
          <a:prstGeom prst="rect">
            <a:avLst/>
          </a:prstGeom>
          <a:noFill/>
        </p:spPr>
        <p:txBody>
          <a:bodyPr wrap="square" rtlCol="0">
            <a:spAutoFit/>
          </a:bodyPr>
          <a:lstStyle/>
          <a:p>
            <a:r>
              <a:rPr lang="fr-FR" sz="2400" dirty="0" smtClean="0"/>
              <a:t>95% des centres ambulatoire sont intégrés en France (minoritaires dans les autres pays qui ont vu un développement rapide de la </a:t>
            </a:r>
            <a:r>
              <a:rPr lang="fr-FR" sz="2400" dirty="0" err="1" smtClean="0"/>
              <a:t>Chir</a:t>
            </a:r>
            <a:r>
              <a:rPr lang="fr-FR" sz="2400" dirty="0" smtClean="0"/>
              <a:t> </a:t>
            </a:r>
            <a:r>
              <a:rPr lang="fr-FR" sz="2400" dirty="0" err="1" smtClean="0"/>
              <a:t>Ambul</a:t>
            </a:r>
            <a:r>
              <a:rPr lang="fr-FR" sz="2400" dirty="0" smtClean="0"/>
              <a:t> – 17% aux USA)</a:t>
            </a:r>
            <a:endParaRPr lang="fr-FR" sz="2400" dirty="0"/>
          </a:p>
        </p:txBody>
      </p:sp>
    </p:spTree>
    <p:extLst>
      <p:ext uri="{BB962C8B-B14F-4D97-AF65-F5344CB8AC3E}">
        <p14:creationId xmlns:p14="http://schemas.microsoft.com/office/powerpoint/2010/main" val="238469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 nouveaux modes d’organisation</a:t>
            </a:r>
            <a:endParaRPr lang="fr-FR" dirty="0"/>
          </a:p>
        </p:txBody>
      </p:sp>
      <p:sp>
        <p:nvSpPr>
          <p:cNvPr id="4" name="Espace réservé du contenu 3"/>
          <p:cNvSpPr>
            <a:spLocks noGrp="1"/>
          </p:cNvSpPr>
          <p:nvPr>
            <p:ph idx="1"/>
          </p:nvPr>
        </p:nvSpPr>
        <p:spPr>
          <a:xfrm>
            <a:off x="457200" y="1600200"/>
            <a:ext cx="8147248" cy="4781128"/>
          </a:xfrm>
        </p:spPr>
        <p:txBody>
          <a:bodyPr>
            <a:normAutofit fontScale="92500" lnSpcReduction="20000"/>
          </a:bodyPr>
          <a:lstStyle/>
          <a:p>
            <a:r>
              <a:rPr lang="fr-FR" dirty="0" smtClean="0"/>
              <a:t>La </a:t>
            </a:r>
            <a:r>
              <a:rPr lang="fr-FR" dirty="0"/>
              <a:t>« marche en avant » des patients</a:t>
            </a:r>
          </a:p>
          <a:p>
            <a:r>
              <a:rPr lang="fr-FR" dirty="0" smtClean="0"/>
              <a:t>Le </a:t>
            </a:r>
            <a:r>
              <a:rPr lang="fr-FR" dirty="0" smtClean="0"/>
              <a:t>développement des </a:t>
            </a:r>
            <a:r>
              <a:rPr lang="fr-FR" dirty="0" err="1" smtClean="0"/>
              <a:t>hospitels</a:t>
            </a:r>
            <a:endParaRPr lang="fr-FR" dirty="0" smtClean="0"/>
          </a:p>
          <a:p>
            <a:r>
              <a:rPr lang="fr-FR" dirty="0" smtClean="0"/>
              <a:t>Le concept du chemin clinique</a:t>
            </a:r>
          </a:p>
          <a:p>
            <a:pPr lvl="0"/>
            <a:r>
              <a:rPr lang="fr-FR" dirty="0" smtClean="0"/>
              <a:t>L’émergence </a:t>
            </a:r>
            <a:r>
              <a:rPr lang="fr-FR" dirty="0"/>
              <a:t>de nouveaux métiers à l’hôpital. </a:t>
            </a:r>
            <a:endParaRPr lang="fr-FR" dirty="0" smtClean="0"/>
          </a:p>
          <a:p>
            <a:pPr lvl="1"/>
            <a:r>
              <a:rPr lang="fr-FR" dirty="0" smtClean="0"/>
              <a:t>Brancardier </a:t>
            </a:r>
            <a:r>
              <a:rPr lang="fr-FR" dirty="0"/>
              <a:t>régulateur, infirmière </a:t>
            </a:r>
            <a:r>
              <a:rPr lang="fr-FR" dirty="0" smtClean="0"/>
              <a:t>programmatrice,  </a:t>
            </a:r>
            <a:r>
              <a:rPr lang="fr-FR" dirty="0"/>
              <a:t>directeur de la régulation de l’activité </a:t>
            </a:r>
            <a:r>
              <a:rPr lang="fr-FR" dirty="0" smtClean="0"/>
              <a:t>médicale.</a:t>
            </a:r>
            <a:endParaRPr lang="fr-FR" dirty="0"/>
          </a:p>
          <a:p>
            <a:r>
              <a:rPr lang="fr-FR" dirty="0"/>
              <a:t>Le développement de l’éducation thérapeutique</a:t>
            </a:r>
          </a:p>
          <a:p>
            <a:pPr lvl="0"/>
            <a:r>
              <a:rPr lang="fr-FR" dirty="0" smtClean="0"/>
              <a:t>La </a:t>
            </a:r>
            <a:r>
              <a:rPr lang="fr-FR" dirty="0"/>
              <a:t>mise en place de nouveaux outils d’information</a:t>
            </a:r>
            <a:r>
              <a:rPr lang="fr-FR" dirty="0" smtClean="0"/>
              <a:t>.</a:t>
            </a:r>
          </a:p>
          <a:p>
            <a:pPr lvl="1"/>
            <a:r>
              <a:rPr lang="fr-FR" dirty="0" smtClean="0"/>
              <a:t> </a:t>
            </a:r>
            <a:r>
              <a:rPr lang="fr-FR" dirty="0"/>
              <a:t>Fiches livrets, DVD et demain applications mobiles.</a:t>
            </a:r>
          </a:p>
          <a:p>
            <a:r>
              <a:rPr lang="fr-FR" dirty="0"/>
              <a:t>Un renforcement de la coopération </a:t>
            </a:r>
            <a:r>
              <a:rPr lang="fr-FR" dirty="0" smtClean="0"/>
              <a:t>ville-hôpital.</a:t>
            </a:r>
          </a:p>
          <a:p>
            <a:endParaRPr lang="fr-FR" dirty="0"/>
          </a:p>
        </p:txBody>
      </p:sp>
      <p:pic>
        <p:nvPicPr>
          <p:cNvPr id="2052" name="Picture 4" descr="http://www.hotel-hospitel.fr/fra/coi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412776"/>
            <a:ext cx="1628775" cy="11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0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7498080" cy="1143000"/>
          </a:xfrm>
        </p:spPr>
        <p:txBody>
          <a:bodyPr/>
          <a:lstStyle/>
          <a:p>
            <a:r>
              <a:rPr lang="fr-FR" dirty="0" smtClean="0"/>
              <a:t>La Tarification</a:t>
            </a:r>
            <a:endParaRPr lang="fr-FR" dirty="0"/>
          </a:p>
        </p:txBody>
      </p:sp>
      <p:sp>
        <p:nvSpPr>
          <p:cNvPr id="3" name="Espace réservé du contenu 2"/>
          <p:cNvSpPr>
            <a:spLocks noGrp="1"/>
          </p:cNvSpPr>
          <p:nvPr>
            <p:ph idx="1"/>
          </p:nvPr>
        </p:nvSpPr>
        <p:spPr>
          <a:xfrm>
            <a:off x="395536" y="1340768"/>
            <a:ext cx="8352928" cy="5400600"/>
          </a:xfrm>
        </p:spPr>
        <p:txBody>
          <a:bodyPr>
            <a:normAutofit fontScale="92500" lnSpcReduction="20000"/>
          </a:bodyPr>
          <a:lstStyle/>
          <a:p>
            <a:r>
              <a:rPr lang="fr-FR" dirty="0" smtClean="0"/>
              <a:t>T2A : financement prospectif, forfaitaire.</a:t>
            </a:r>
            <a:endParaRPr lang="fr-FR" dirty="0"/>
          </a:p>
          <a:p>
            <a:pPr lvl="1"/>
            <a:r>
              <a:rPr lang="fr-FR" dirty="0"/>
              <a:t>En partant des Tarifs construits à partir de </a:t>
            </a:r>
            <a:r>
              <a:rPr lang="fr-FR" dirty="0" smtClean="0"/>
              <a:t>l’ENCC</a:t>
            </a:r>
          </a:p>
          <a:p>
            <a:pPr lvl="1"/>
            <a:r>
              <a:rPr lang="fr-FR" dirty="0" smtClean="0"/>
              <a:t>Intégration </a:t>
            </a:r>
            <a:r>
              <a:rPr lang="fr-FR" dirty="0"/>
              <a:t>des paramètres tarifaires liés aux objectifs de santé </a:t>
            </a:r>
            <a:r>
              <a:rPr lang="fr-FR" dirty="0" smtClean="0"/>
              <a:t>publique</a:t>
            </a:r>
          </a:p>
          <a:p>
            <a:pPr lvl="1"/>
            <a:r>
              <a:rPr lang="fr-FR" dirty="0" smtClean="0"/>
              <a:t>Et </a:t>
            </a:r>
            <a:r>
              <a:rPr lang="fr-FR" dirty="0"/>
              <a:t>ajustements pour contenir l’ampleur des effets </a:t>
            </a:r>
            <a:r>
              <a:rPr lang="fr-FR" dirty="0" smtClean="0"/>
              <a:t>revenus</a:t>
            </a:r>
            <a:endParaRPr lang="fr-FR" dirty="0"/>
          </a:p>
          <a:p>
            <a:r>
              <a:rPr lang="fr-FR" dirty="0" smtClean="0"/>
              <a:t>Tarification de la chirurgie ambulatoire</a:t>
            </a:r>
          </a:p>
          <a:p>
            <a:pPr lvl="1"/>
            <a:r>
              <a:rPr lang="fr-FR" dirty="0" smtClean="0"/>
              <a:t>En </a:t>
            </a:r>
            <a:r>
              <a:rPr lang="fr-FR" dirty="0"/>
              <a:t>2004 passage à laT2A et problème des hospitalisations de courte durée </a:t>
            </a:r>
            <a:r>
              <a:rPr lang="fr-FR" dirty="0" smtClean="0"/>
              <a:t>en médecine : modification de la CM24 à laquelle on intègre les séjours avec 1nuitée</a:t>
            </a:r>
            <a:endParaRPr lang="fr-FR" dirty="0"/>
          </a:p>
          <a:p>
            <a:pPr lvl="1"/>
            <a:r>
              <a:rPr lang="fr-FR" dirty="0" smtClean="0"/>
              <a:t>En </a:t>
            </a:r>
            <a:r>
              <a:rPr lang="fr-FR" dirty="0"/>
              <a:t>2009 </a:t>
            </a:r>
            <a:r>
              <a:rPr lang="fr-FR" dirty="0" smtClean="0"/>
              <a:t>:  création </a:t>
            </a:r>
            <a:r>
              <a:rPr lang="fr-FR" dirty="0"/>
              <a:t>de GHM spécifiques à la chirurgie ambulatoire, identifiés par la </a:t>
            </a:r>
            <a:r>
              <a:rPr lang="fr-FR" dirty="0" smtClean="0"/>
              <a:t>lettre J.</a:t>
            </a:r>
            <a:endParaRPr lang="fr-FR" dirty="0"/>
          </a:p>
          <a:p>
            <a:pPr lvl="1"/>
            <a:r>
              <a:rPr lang="fr-FR" dirty="0" smtClean="0"/>
              <a:t>Aujourd’hui </a:t>
            </a:r>
            <a:r>
              <a:rPr lang="fr-FR" dirty="0"/>
              <a:t>: 90 racines de GHM ayant un niveau « J </a:t>
            </a:r>
            <a:r>
              <a:rPr lang="fr-FR" dirty="0" smtClean="0"/>
              <a:t>»</a:t>
            </a:r>
            <a:endParaRPr lang="fr-FR" dirty="0"/>
          </a:p>
        </p:txBody>
      </p:sp>
    </p:spTree>
    <p:extLst>
      <p:ext uri="{BB962C8B-B14F-4D97-AF65-F5344CB8AC3E}">
        <p14:creationId xmlns:p14="http://schemas.microsoft.com/office/powerpoint/2010/main" val="27060805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559</TotalTime>
  <Words>725</Words>
  <Application>Microsoft Office PowerPoint</Application>
  <PresentationFormat>Affichage à l'écran (4:3)</PresentationFormat>
  <Paragraphs>94</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Solstice</vt:lpstr>
      <vt:lpstr>Impacts économiques et organisationnels des prises en charge ambulatoires des cancers</vt:lpstr>
      <vt:lpstr>Liens d’intérêt</vt:lpstr>
      <vt:lpstr>Une volonté publique</vt:lpstr>
      <vt:lpstr>Chirurgie ambulatoire: le retard Français</vt:lpstr>
      <vt:lpstr>Prise en charge ambulatoire: tous les traitements du cancer.</vt:lpstr>
      <vt:lpstr>Quels freins au dévelopement?</vt:lpstr>
      <vt:lpstr>Des structures dédiées ?</vt:lpstr>
      <vt:lpstr>De nouveaux modes d’organisation</vt:lpstr>
      <vt:lpstr>La Tarification</vt:lpstr>
      <vt:lpstr>La Tarification</vt:lpstr>
      <vt:lpstr>Diminution des coûts ou transfert de charges?</vt:lpstr>
      <vt:lpstr>Diminution des coûts ou transfert de charges?</vt:lpstr>
      <vt:lpstr>Le point de vue des patients</vt:lpstr>
      <vt:lpstr>Conclusion</vt:lpstr>
      <vt:lpstr>Merci de votre attention</vt:lpstr>
    </vt:vector>
  </TitlesOfParts>
  <Company>Inserm U912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économiques et organisationnels des prises en charge ambulatoires des cancers</dc:title>
  <dc:creator>Anne Gaelle LECORROLER</dc:creator>
  <cp:lastModifiedBy>Anne Gaelle LECORROLER</cp:lastModifiedBy>
  <cp:revision>37</cp:revision>
  <cp:lastPrinted>2016-06-16T08:03:41Z</cp:lastPrinted>
  <dcterms:created xsi:type="dcterms:W3CDTF">2016-06-09T10:16:37Z</dcterms:created>
  <dcterms:modified xsi:type="dcterms:W3CDTF">2016-06-24T14:58:56Z</dcterms:modified>
</cp:coreProperties>
</file>