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6" r:id="rId3"/>
  </p:sldMasterIdLst>
  <p:notesMasterIdLst>
    <p:notesMasterId r:id="rId63"/>
  </p:notesMasterIdLst>
  <p:sldIdLst>
    <p:sldId id="256" r:id="rId4"/>
    <p:sldId id="343" r:id="rId5"/>
    <p:sldId id="332" r:id="rId6"/>
    <p:sldId id="383" r:id="rId7"/>
    <p:sldId id="345" r:id="rId8"/>
    <p:sldId id="358" r:id="rId9"/>
    <p:sldId id="349" r:id="rId10"/>
    <p:sldId id="350" r:id="rId11"/>
    <p:sldId id="351" r:id="rId12"/>
    <p:sldId id="352" r:id="rId13"/>
    <p:sldId id="353" r:id="rId14"/>
    <p:sldId id="354" r:id="rId15"/>
    <p:sldId id="357" r:id="rId16"/>
    <p:sldId id="359" r:id="rId17"/>
    <p:sldId id="364" r:id="rId18"/>
    <p:sldId id="362" r:id="rId19"/>
    <p:sldId id="365" r:id="rId20"/>
    <p:sldId id="363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4" r:id="rId37"/>
    <p:sldId id="382" r:id="rId38"/>
    <p:sldId id="385" r:id="rId39"/>
    <p:sldId id="386" r:id="rId40"/>
    <p:sldId id="387" r:id="rId41"/>
    <p:sldId id="388" r:id="rId42"/>
    <p:sldId id="389" r:id="rId43"/>
    <p:sldId id="393" r:id="rId44"/>
    <p:sldId id="391" r:id="rId45"/>
    <p:sldId id="392" r:id="rId46"/>
    <p:sldId id="390" r:id="rId47"/>
    <p:sldId id="394" r:id="rId48"/>
    <p:sldId id="396" r:id="rId49"/>
    <p:sldId id="397" r:id="rId50"/>
    <p:sldId id="395" r:id="rId51"/>
    <p:sldId id="398" r:id="rId52"/>
    <p:sldId id="399" r:id="rId53"/>
    <p:sldId id="400" r:id="rId54"/>
    <p:sldId id="401" r:id="rId55"/>
    <p:sldId id="402" r:id="rId56"/>
    <p:sldId id="403" r:id="rId57"/>
    <p:sldId id="404" r:id="rId58"/>
    <p:sldId id="405" r:id="rId59"/>
    <p:sldId id="414" r:id="rId60"/>
    <p:sldId id="415" r:id="rId61"/>
    <p:sldId id="41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8" autoAdjust="0"/>
    <p:restoredTop sz="87567" autoAdjust="0"/>
  </p:normalViewPr>
  <p:slideViewPr>
    <p:cSldViewPr>
      <p:cViewPr>
        <p:scale>
          <a:sx n="64" d="100"/>
          <a:sy n="64" d="100"/>
        </p:scale>
        <p:origin x="-2346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06F4F-FF09-4A1C-A5F2-3C8DFF8D6FB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938C5-9032-4FF3-81B2-644A69688AB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4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 Powerpoint IPC-blanc3-AM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484785"/>
            <a:ext cx="7200800" cy="1728191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293096"/>
            <a:ext cx="6800800" cy="1345704"/>
          </a:xfrm>
        </p:spPr>
        <p:txBody>
          <a:bodyPr/>
          <a:lstStyle>
            <a:lvl1pPr marL="0" indent="0" algn="r">
              <a:buNone/>
              <a:defRPr sz="2400" b="0">
                <a:solidFill>
                  <a:srgbClr val="26262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Nom médecin</a:t>
            </a:r>
          </a:p>
          <a:p>
            <a:r>
              <a:rPr lang="fr-FR" dirty="0" smtClean="0"/>
              <a:t>Institut Paoli-</a:t>
            </a:r>
            <a:r>
              <a:rPr lang="fr-FR" dirty="0" err="1" smtClean="0"/>
              <a:t>Calmettes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436096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43B47147-18C6-4498-BB13-D67EF6A42025}" type="datetimeFigureOut">
              <a:rPr lang="fr-FR" smtClean="0"/>
              <a:pPr/>
              <a:t>27/01/2016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8BFEC0-EC09-49E3-9056-A4B77FC80F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171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490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903040" cy="5851525"/>
          </a:xfrm>
        </p:spPr>
        <p:txBody>
          <a:bodyPr vert="eaVert"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99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813182"/>
            <a:ext cx="8172450" cy="1345819"/>
          </a:xfrm>
        </p:spPr>
        <p:txBody>
          <a:bodyPr lIns="180000" anchor="t" anchorCtr="0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64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830298"/>
            <a:ext cx="8081309" cy="1143000"/>
          </a:xfrm>
        </p:spPr>
        <p:txBody>
          <a:bodyPr lIns="180000" anchor="t" anchorCtr="0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2191240"/>
            <a:ext cx="7239000" cy="3979466"/>
          </a:xfrm>
        </p:spPr>
        <p:txBody>
          <a:bodyPr lIns="180000"/>
          <a:lstStyle>
            <a:lvl1pPr>
              <a:defRPr sz="2200" b="1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33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750" y="813182"/>
            <a:ext cx="8172450" cy="1345819"/>
          </a:xfrm>
        </p:spPr>
        <p:txBody>
          <a:bodyPr lIns="180000" anchor="t" anchorCtr="0"/>
          <a:lstStyle>
            <a:lvl1pPr algn="r">
              <a:defRPr sz="2400" b="1" i="0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7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830298"/>
            <a:ext cx="8081309" cy="1143000"/>
          </a:xfrm>
        </p:spPr>
        <p:txBody>
          <a:bodyPr lIns="180000" anchor="t" anchorCtr="0">
            <a:normAutofit/>
          </a:bodyPr>
          <a:lstStyle>
            <a:lvl1pPr algn="r">
              <a:defRPr sz="2400" b="1" i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059" y="2191240"/>
            <a:ext cx="7239000" cy="3979466"/>
          </a:xfrm>
        </p:spPr>
        <p:txBody>
          <a:bodyPr lIns="180000"/>
          <a:lstStyle>
            <a:lvl1pPr>
              <a:defRPr sz="2200" b="1">
                <a:solidFill>
                  <a:srgbClr val="FFFFFF"/>
                </a:solidFill>
                <a:latin typeface="Helvetica"/>
                <a:cs typeface="Helvetica"/>
              </a:defRPr>
            </a:lvl1pPr>
            <a:lvl2pPr>
              <a:defRPr sz="2000">
                <a:solidFill>
                  <a:srgbClr val="FFFFFF"/>
                </a:solidFill>
                <a:latin typeface="Helvetica"/>
                <a:cs typeface="Helvetica"/>
              </a:defRPr>
            </a:lvl2pPr>
            <a:lvl3pPr>
              <a:defRPr sz="1800">
                <a:solidFill>
                  <a:srgbClr val="FFFFFF"/>
                </a:solidFill>
                <a:latin typeface="Helvetica"/>
                <a:cs typeface="Helvetica"/>
              </a:defRPr>
            </a:lvl3pPr>
            <a:lvl4pPr>
              <a:defRPr sz="1600">
                <a:solidFill>
                  <a:srgbClr val="FFFFFF"/>
                </a:solidFill>
                <a:latin typeface="Helvetica"/>
                <a:cs typeface="Helvetica"/>
              </a:defRPr>
            </a:lvl4pPr>
            <a:lvl5pPr>
              <a:defRPr sz="1400">
                <a:solidFill>
                  <a:srgbClr val="FFFFFF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04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49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1">
                <a:solidFill>
                  <a:srgbClr val="31859C"/>
                </a:solidFill>
                <a:latin typeface="Helvetica"/>
                <a:cs typeface="Helvetica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27/01/2016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4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426170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5"/>
            <a:ext cx="7920880" cy="4176464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27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993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42617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1844824"/>
            <a:ext cx="3956248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2232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20880" cy="128215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9552" y="1628800"/>
            <a:ext cx="3957836" cy="927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552" y="2636911"/>
            <a:ext cx="3957836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9277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36911"/>
            <a:ext cx="4041775" cy="34892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88224" y="6356350"/>
            <a:ext cx="2133600" cy="365125"/>
          </a:xfrm>
        </p:spPr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259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04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755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73050"/>
            <a:ext cx="29259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495739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9552" y="1435100"/>
            <a:ext cx="29259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83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800600"/>
            <a:ext cx="777686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11560" y="612775"/>
            <a:ext cx="777686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560" y="5367338"/>
            <a:ext cx="777686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635896" y="6356350"/>
            <a:ext cx="2133600" cy="365125"/>
          </a:xfrm>
        </p:spPr>
        <p:txBody>
          <a:bodyPr/>
          <a:lstStyle/>
          <a:p>
            <a:fld id="{43B47147-18C6-4498-BB13-D67EF6A42025}" type="datetimeFigureOut">
              <a:rPr lang="fr-FR" smtClean="0"/>
              <a:t>27/01/2016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254824" y="6356350"/>
            <a:ext cx="2133600" cy="365125"/>
          </a:xfrm>
        </p:spPr>
        <p:txBody>
          <a:bodyPr/>
          <a:lstStyle/>
          <a:p>
            <a:fld id="{2C8BFEC0-EC09-49E3-9056-A4B77FC80F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580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 Powerpoint IPC-blanc-petit-AMU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64896" cy="142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844824"/>
            <a:ext cx="8064896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3589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B47147-18C6-4498-BB13-D67EF6A42025}" type="datetimeFigureOut">
              <a:rPr lang="fr-FR" smtClean="0"/>
              <a:pPr/>
              <a:t>27/01/2016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372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8BFEC0-EC09-49E3-9056-A4B77FC80F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099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LOGOS+SIRIC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5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5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27/01/2016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64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2352" y="6356350"/>
            <a:ext cx="1664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39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000" b="1" i="0" kern="1200">
          <a:solidFill>
            <a:schemeClr val="accent5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 LOGOS+SIRIC.jp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6503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258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9B7E3E6-13F6-BA42-9725-0B176E1BF438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27/01/2016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4641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22352" y="6356350"/>
            <a:ext cx="1664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072106-CE43-434A-AF0D-927DD127607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iming>
    <p:tnLst>
      <p:par>
        <p:cTn id="1" dur="indefinite" restart="never" nodeType="tmRoot"/>
      </p:par>
    </p:tnLst>
  </p:timing>
  <p:txStyles>
    <p:titleStyle>
      <a:lvl1pPr algn="r" defTabSz="457200" rtl="0" eaLnBrk="1" latinLnBrk="0" hangingPunct="1">
        <a:spcBef>
          <a:spcPct val="0"/>
        </a:spcBef>
        <a:buNone/>
        <a:defRPr sz="3000" b="1" i="0" kern="1200">
          <a:solidFill>
            <a:schemeClr val="accent5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b="0" i="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b="0" i="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488832" cy="1728191"/>
          </a:xfrm>
        </p:spPr>
        <p:txBody>
          <a:bodyPr>
            <a:noAutofit/>
          </a:bodyPr>
          <a:lstStyle/>
          <a:p>
            <a:r>
              <a:rPr lang="fr-FR" sz="3600" dirty="0"/>
              <a:t>Un flux d’innovations dans les médicaments du cancer </a:t>
            </a:r>
            <a:r>
              <a:rPr lang="fr-FR" sz="3600" dirty="0" smtClean="0"/>
              <a:t>?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Des innovations ?</a:t>
            </a: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800800" cy="1345704"/>
          </a:xfrm>
        </p:spPr>
        <p:txBody>
          <a:bodyPr>
            <a:noAutofit/>
          </a:bodyPr>
          <a:lstStyle/>
          <a:p>
            <a:r>
              <a:rPr lang="fr-FR" sz="1600" b="1" i="1" dirty="0" smtClean="0"/>
              <a:t>Prof. Anthony Gonçalves</a:t>
            </a:r>
          </a:p>
          <a:p>
            <a:r>
              <a:rPr lang="fr-FR" sz="1600" dirty="0" smtClean="0"/>
              <a:t>Département d’Oncologie Médicale</a:t>
            </a:r>
          </a:p>
          <a:p>
            <a:r>
              <a:rPr lang="fr-FR" sz="1600" dirty="0" smtClean="0"/>
              <a:t>Département de Médecine Moléculaire et Prédictive</a:t>
            </a:r>
          </a:p>
          <a:p>
            <a:r>
              <a:rPr lang="fr-FR" sz="1600" dirty="0" smtClean="0"/>
              <a:t>Institut Paoli-</a:t>
            </a:r>
            <a:r>
              <a:rPr lang="fr-FR" sz="1600" dirty="0" err="1" smtClean="0"/>
              <a:t>Calmettes</a:t>
            </a:r>
            <a:endParaRPr lang="fr-FR" sz="1600" dirty="0" smtClean="0"/>
          </a:p>
          <a:p>
            <a:r>
              <a:rPr lang="fr-FR" sz="1600" dirty="0" smtClean="0"/>
              <a:t>Centre de Recherche en Cancérologie de Marseille</a:t>
            </a:r>
          </a:p>
          <a:p>
            <a:r>
              <a:rPr lang="fr-FR" sz="1600" dirty="0" smtClean="0"/>
              <a:t>IPC- INSERM 1068- CNRS 7258-Aix-Marseille Université</a:t>
            </a:r>
          </a:p>
          <a:p>
            <a:r>
              <a:rPr lang="fr-FR" sz="1600" dirty="0" smtClean="0"/>
              <a:t>SIRIC, Marseille</a:t>
            </a:r>
            <a:endParaRPr lang="fr-FR" sz="1600" dirty="0"/>
          </a:p>
        </p:txBody>
      </p:sp>
      <p:pic>
        <p:nvPicPr>
          <p:cNvPr id="4" name="Picture 2" descr="http://91.68.209.12/bmi/www.institutpaolicalmettes.fr/uploads/pics/siric_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9"/>
          <a:stretch>
            <a:fillRect/>
          </a:stretch>
        </p:blipFill>
        <p:spPr bwMode="auto">
          <a:xfrm>
            <a:off x="0" y="0"/>
            <a:ext cx="2699792" cy="13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0" descr="INCA 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16827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5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</a:t>
            </a:r>
            <a:r>
              <a:rPr lang="en-US" dirty="0" err="1" smtClean="0"/>
              <a:t>médicamenteuse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5"/>
            <a:ext cx="8640960" cy="41764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=== Innovation </a:t>
            </a:r>
            <a:r>
              <a:rPr lang="en-US" dirty="0" err="1" smtClean="0"/>
              <a:t>moyenne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une</a:t>
            </a:r>
            <a:r>
              <a:rPr lang="en-US" dirty="0" smtClean="0"/>
              <a:t> nouvelle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agissant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	</a:t>
            </a:r>
            <a:r>
              <a:rPr lang="en-US" dirty="0" err="1" smtClean="0"/>
              <a:t>cible</a:t>
            </a:r>
            <a:r>
              <a:rPr lang="en-US" dirty="0" smtClean="0"/>
              <a:t> </a:t>
            </a:r>
            <a:r>
              <a:rPr lang="en-US" dirty="0" err="1" smtClean="0"/>
              <a:t>connue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	Ex: </a:t>
            </a:r>
            <a:r>
              <a:rPr lang="en-US" dirty="0" err="1" smtClean="0"/>
              <a:t>une</a:t>
            </a:r>
            <a:r>
              <a:rPr lang="en-US" dirty="0" smtClean="0"/>
              <a:t> nouvelle </a:t>
            </a:r>
            <a:r>
              <a:rPr lang="en-US" dirty="0" err="1" smtClean="0"/>
              <a:t>hormonothérapie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	les cancers du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la prostate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23928" y="6381328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42622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</a:t>
            </a:r>
            <a:r>
              <a:rPr lang="en-US" dirty="0" err="1" smtClean="0"/>
              <a:t>médicamenteuse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5575" y="1448780"/>
            <a:ext cx="936104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=== Innovation </a:t>
            </a:r>
            <a:r>
              <a:rPr lang="en-US" dirty="0" err="1" smtClean="0"/>
              <a:t>moyenne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même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structure </a:t>
            </a:r>
            <a:r>
              <a:rPr lang="en-US" dirty="0" err="1" smtClean="0"/>
              <a:t>différente</a:t>
            </a:r>
            <a:r>
              <a:rPr lang="en-US" dirty="0" smtClean="0"/>
              <a:t>,   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Ex : </a:t>
            </a:r>
            <a:r>
              <a:rPr lang="en-US" dirty="0" err="1" smtClean="0"/>
              <a:t>Anthracyclines</a:t>
            </a:r>
            <a:r>
              <a:rPr lang="en-US" dirty="0" smtClean="0"/>
              <a:t> Versus </a:t>
            </a:r>
            <a:r>
              <a:rPr lang="en-US" dirty="0" err="1" smtClean="0"/>
              <a:t>Anthracylines</a:t>
            </a:r>
            <a:r>
              <a:rPr lang="en-US" dirty="0" smtClean="0"/>
              <a:t>  	</a:t>
            </a:r>
            <a:r>
              <a:rPr lang="en-US" dirty="0" err="1" smtClean="0"/>
              <a:t>liposomales</a:t>
            </a: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400" dirty="0" smtClean="0"/>
          </a:p>
        </p:txBody>
      </p:sp>
      <p:sp>
        <p:nvSpPr>
          <p:cNvPr id="4" name="AutoShape 2" descr="Résultat de recherche d'images pour &quot;doxorubicine et doxorubicine liposomal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25" y="4005064"/>
            <a:ext cx="2828925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23928" y="6608385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35871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</a:t>
            </a:r>
            <a:r>
              <a:rPr lang="en-US" dirty="0" err="1" smtClean="0"/>
              <a:t>minime</a:t>
            </a:r>
            <a:r>
              <a:rPr lang="en-US" dirty="0" smtClean="0"/>
              <a:t> (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…)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For</a:t>
            </a:r>
            <a:r>
              <a:rPr lang="en-US" sz="2400" dirty="0" smtClean="0"/>
              <a:t>mulation 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forme</a:t>
            </a:r>
            <a:r>
              <a:rPr lang="en-US" sz="2400" dirty="0" smtClean="0"/>
              <a:t> retard d’un </a:t>
            </a:r>
            <a:r>
              <a:rPr lang="en-US" sz="2400" dirty="0" err="1" smtClean="0"/>
              <a:t>médicament</a:t>
            </a: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err="1" smtClean="0"/>
              <a:t>forme</a:t>
            </a:r>
            <a:r>
              <a:rPr lang="en-US" sz="2400" dirty="0" smtClean="0"/>
              <a:t> sous-</a:t>
            </a:r>
            <a:r>
              <a:rPr lang="en-US" sz="2400" dirty="0" err="1" smtClean="0"/>
              <a:t>cutanée</a:t>
            </a:r>
            <a:r>
              <a:rPr lang="en-US" sz="2400" dirty="0" smtClean="0"/>
              <a:t> versus IV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Innovation </a:t>
            </a:r>
            <a:r>
              <a:rPr lang="en-US" dirty="0" err="1"/>
              <a:t>minime</a:t>
            </a:r>
            <a:r>
              <a:rPr lang="en-US" dirty="0"/>
              <a:t> </a:t>
            </a:r>
            <a:r>
              <a:rPr lang="en-US" dirty="0" smtClean="0"/>
              <a:t>(non </a:t>
            </a:r>
            <a:r>
              <a:rPr lang="en-US" dirty="0" err="1" smtClean="0"/>
              <a:t>médicale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	Nouvelle </a:t>
            </a:r>
            <a:r>
              <a:rPr lang="en-US" sz="2400" dirty="0" err="1" smtClean="0"/>
              <a:t>méthode</a:t>
            </a:r>
            <a:r>
              <a:rPr lang="en-US" sz="2400" dirty="0" smtClean="0"/>
              <a:t> de production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923928" y="6381328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248508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856984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 </a:t>
            </a:r>
            <a:r>
              <a:rPr lang="en-US" sz="5400" dirty="0"/>
              <a:t> </a:t>
            </a:r>
            <a:r>
              <a:rPr lang="en-US" sz="5400" dirty="0" err="1"/>
              <a:t>Degré</a:t>
            </a:r>
            <a:r>
              <a:rPr lang="en-US" sz="5400" dirty="0"/>
              <a:t> </a:t>
            </a:r>
            <a:r>
              <a:rPr lang="en-US" sz="5400" dirty="0" err="1"/>
              <a:t>d’innovation</a:t>
            </a:r>
            <a:r>
              <a:rPr lang="en-US" sz="5400" dirty="0"/>
              <a:t> </a:t>
            </a:r>
            <a:r>
              <a:rPr lang="en-US" sz="5400" dirty="0" err="1"/>
              <a:t>lié</a:t>
            </a:r>
            <a:r>
              <a:rPr lang="en-US" sz="5400" dirty="0"/>
              <a:t> </a:t>
            </a:r>
            <a:r>
              <a:rPr lang="en-US" sz="5400" dirty="0" smtClean="0"/>
              <a:t>à son mode </a:t>
            </a:r>
            <a:r>
              <a:rPr lang="en-US" sz="5400" dirty="0" err="1" smtClean="0"/>
              <a:t>d’émergence</a:t>
            </a:r>
            <a:r>
              <a:rPr lang="en-US" sz="5400" dirty="0" smtClean="0"/>
              <a:t> </a:t>
            </a:r>
            <a:r>
              <a:rPr lang="en-US" sz="5400" dirty="0" smtClean="0"/>
              <a:t>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83768" y="4365104"/>
            <a:ext cx="45207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/>
              <a:t>…..incrémentale ? </a:t>
            </a:r>
          </a:p>
          <a:p>
            <a:endParaRPr lang="fr-FR" sz="4000" dirty="0"/>
          </a:p>
          <a:p>
            <a:r>
              <a:rPr lang="fr-FR" sz="4000" dirty="0" smtClean="0"/>
              <a:t>……ou rupture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872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“</a:t>
            </a:r>
            <a:r>
              <a:rPr lang="en-US" dirty="0" err="1" smtClean="0"/>
              <a:t>incrémentale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95536" y="2837835"/>
            <a:ext cx="71224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: </a:t>
            </a:r>
            <a:r>
              <a:rPr lang="en-US" dirty="0" err="1" smtClean="0"/>
              <a:t>Chimiothérapie</a:t>
            </a:r>
            <a:r>
              <a:rPr lang="en-US" dirty="0" smtClean="0"/>
              <a:t> </a:t>
            </a:r>
            <a:r>
              <a:rPr lang="en-US" dirty="0" err="1" smtClean="0"/>
              <a:t>adjuvante</a:t>
            </a:r>
            <a:r>
              <a:rPr lang="en-US" dirty="0" smtClean="0"/>
              <a:t> des cancers du </a:t>
            </a:r>
            <a:r>
              <a:rPr lang="en-US" dirty="0" err="1" smtClean="0"/>
              <a:t>sein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1- </a:t>
            </a:r>
            <a:r>
              <a:rPr lang="en-US" dirty="0" err="1" smtClean="0"/>
              <a:t>protocole</a:t>
            </a:r>
            <a:r>
              <a:rPr lang="en-US" dirty="0" smtClean="0"/>
              <a:t> à base </a:t>
            </a:r>
            <a:r>
              <a:rPr lang="en-US" dirty="0" err="1" smtClean="0"/>
              <a:t>d’alkylants-antimétabolites</a:t>
            </a:r>
            <a:r>
              <a:rPr lang="en-US" dirty="0" smtClean="0"/>
              <a:t> (CMF- </a:t>
            </a:r>
            <a:r>
              <a:rPr lang="en-US" dirty="0" err="1" smtClean="0"/>
              <a:t>années</a:t>
            </a:r>
            <a:r>
              <a:rPr lang="en-US" dirty="0" smtClean="0"/>
              <a:t> 1970)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1920" y="633024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Kennedy et al,  Appraising the value of innovation and other benefits</a:t>
            </a:r>
            <a:r>
              <a:rPr lang="en-US" sz="1000" b="1" dirty="0" smtClean="0"/>
              <a:t>.</a:t>
            </a:r>
          </a:p>
          <a:p>
            <a:r>
              <a:rPr lang="en-US" sz="1000" b="1" dirty="0" smtClean="0"/>
              <a:t> </a:t>
            </a:r>
            <a:r>
              <a:rPr lang="en-US" sz="1000" b="1" dirty="0"/>
              <a:t>A short study for NICE. 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3284984"/>
            <a:ext cx="756084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rge im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5" t="32255" b="33873"/>
          <a:stretch/>
        </p:blipFill>
        <p:spPr bwMode="auto">
          <a:xfrm>
            <a:off x="1691680" y="1340768"/>
            <a:ext cx="7272808" cy="535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16200000">
            <a:off x="165814" y="3164267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Breast cancer </a:t>
            </a:r>
            <a:r>
              <a:rPr lang="en-US" b="1" dirty="0" err="1" smtClean="0"/>
              <a:t>mortalityt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15616" y="67102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Comparisons between different </a:t>
            </a:r>
            <a:r>
              <a:rPr lang="en-US" sz="800" b="1" dirty="0" err="1"/>
              <a:t>polychemotherapy</a:t>
            </a:r>
            <a:r>
              <a:rPr lang="en-US" sz="800" b="1" dirty="0"/>
              <a:t> regimens for early breast cancer: meta-analyses of long-term outcome among 100 000 women in 123 </a:t>
            </a:r>
            <a:r>
              <a:rPr lang="en-US" sz="800" b="1" dirty="0" err="1"/>
              <a:t>randomised</a:t>
            </a:r>
            <a:r>
              <a:rPr lang="en-US" sz="800" b="1" dirty="0"/>
              <a:t> </a:t>
            </a:r>
            <a:r>
              <a:rPr lang="en-US" sz="800" b="1" dirty="0" smtClean="0"/>
              <a:t>trials </a:t>
            </a:r>
            <a:r>
              <a:rPr lang="en-US" sz="800" dirty="0" smtClean="0"/>
              <a:t>Early </a:t>
            </a:r>
            <a:r>
              <a:rPr lang="en-US" sz="800" dirty="0"/>
              <a:t>Breast Cancer </a:t>
            </a:r>
            <a:r>
              <a:rPr lang="en-US" sz="800" dirty="0" err="1"/>
              <a:t>Trialists</a:t>
            </a:r>
            <a:r>
              <a:rPr lang="en-US" sz="800" dirty="0"/>
              <a:t>' Collaborative Group (EBCTCG</a:t>
            </a:r>
            <a:r>
              <a:rPr lang="en-US" sz="800" dirty="0" smtClean="0"/>
              <a:t>)</a:t>
            </a:r>
          </a:p>
          <a:p>
            <a:r>
              <a:rPr lang="en-US" sz="800" dirty="0" smtClean="0"/>
              <a:t>Lancet 2012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8859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“</a:t>
            </a:r>
            <a:r>
              <a:rPr lang="en-US" dirty="0" err="1" smtClean="0"/>
              <a:t>incrémentale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87783" y="2837835"/>
            <a:ext cx="89220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: </a:t>
            </a:r>
            <a:r>
              <a:rPr lang="en-US" dirty="0" err="1" smtClean="0"/>
              <a:t>Chimiothérapie</a:t>
            </a:r>
            <a:r>
              <a:rPr lang="en-US" dirty="0" smtClean="0"/>
              <a:t> </a:t>
            </a:r>
            <a:r>
              <a:rPr lang="en-US" dirty="0" err="1" smtClean="0"/>
              <a:t>adjuvante</a:t>
            </a:r>
            <a:r>
              <a:rPr lang="en-US" dirty="0" smtClean="0"/>
              <a:t> des cancers du </a:t>
            </a:r>
            <a:r>
              <a:rPr lang="en-US" dirty="0" err="1" smtClean="0"/>
              <a:t>sein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1- </a:t>
            </a:r>
            <a:r>
              <a:rPr lang="en-US" dirty="0" err="1" smtClean="0"/>
              <a:t>protocole</a:t>
            </a:r>
            <a:r>
              <a:rPr lang="en-US" dirty="0" smtClean="0"/>
              <a:t> à base </a:t>
            </a:r>
            <a:r>
              <a:rPr lang="en-US" dirty="0" err="1" smtClean="0"/>
              <a:t>d’alkylants-antimétabolites</a:t>
            </a:r>
            <a:r>
              <a:rPr lang="en-US" dirty="0" smtClean="0"/>
              <a:t> (CMF- </a:t>
            </a:r>
            <a:r>
              <a:rPr lang="en-US" dirty="0" err="1" smtClean="0"/>
              <a:t>années</a:t>
            </a:r>
            <a:r>
              <a:rPr lang="en-US" dirty="0" smtClean="0"/>
              <a:t> 1970)</a:t>
            </a:r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 smtClean="0"/>
              <a:t>protocoles</a:t>
            </a:r>
            <a:r>
              <a:rPr lang="en-US" dirty="0" smtClean="0"/>
              <a:t> à base d’</a:t>
            </a:r>
            <a:r>
              <a:rPr lang="en-US" dirty="0"/>
              <a:t> </a:t>
            </a:r>
            <a:r>
              <a:rPr lang="en-US" dirty="0" err="1" smtClean="0"/>
              <a:t>alkylants</a:t>
            </a:r>
            <a:r>
              <a:rPr lang="en-US" dirty="0" smtClean="0"/>
              <a:t>+/-</a:t>
            </a:r>
            <a:r>
              <a:rPr lang="en-US" dirty="0" err="1" smtClean="0"/>
              <a:t>antimétabolites</a:t>
            </a:r>
            <a:r>
              <a:rPr lang="en-US" dirty="0" smtClean="0"/>
              <a:t> + </a:t>
            </a:r>
            <a:r>
              <a:rPr lang="en-US" dirty="0" err="1" smtClean="0"/>
              <a:t>anthracyclines</a:t>
            </a:r>
            <a:r>
              <a:rPr lang="en-US" dirty="0" smtClean="0"/>
              <a:t> (</a:t>
            </a:r>
            <a:r>
              <a:rPr lang="en-US" dirty="0" err="1" smtClean="0"/>
              <a:t>années</a:t>
            </a:r>
            <a:r>
              <a:rPr lang="en-US" dirty="0" smtClean="0"/>
              <a:t> 1980-90)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51920" y="633024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Kennedy et al,  Appraising the value of innovation and other benefits</a:t>
            </a:r>
            <a:r>
              <a:rPr lang="en-US" sz="1000" b="1" dirty="0" smtClean="0"/>
              <a:t>.</a:t>
            </a:r>
          </a:p>
          <a:p>
            <a:r>
              <a:rPr lang="en-US" sz="1000" b="1" dirty="0" smtClean="0"/>
              <a:t> </a:t>
            </a:r>
            <a:r>
              <a:rPr lang="en-US" sz="1000" b="1" dirty="0"/>
              <a:t>A short study for NICE. 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3789040"/>
            <a:ext cx="882047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67102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Comparisons between different </a:t>
            </a:r>
            <a:r>
              <a:rPr lang="en-US" sz="800" b="1" dirty="0" err="1"/>
              <a:t>polychemotherapy</a:t>
            </a:r>
            <a:r>
              <a:rPr lang="en-US" sz="800" b="1" dirty="0"/>
              <a:t> regimens for early breast cancer: meta-analyses of long-term outcome among 100 000 women in 123 </a:t>
            </a:r>
            <a:r>
              <a:rPr lang="en-US" sz="800" b="1" dirty="0" err="1"/>
              <a:t>randomised</a:t>
            </a:r>
            <a:r>
              <a:rPr lang="en-US" sz="800" b="1" dirty="0"/>
              <a:t> </a:t>
            </a:r>
            <a:r>
              <a:rPr lang="en-US" sz="800" b="1" dirty="0" smtClean="0"/>
              <a:t>trials </a:t>
            </a:r>
            <a:r>
              <a:rPr lang="en-US" sz="800" dirty="0" smtClean="0"/>
              <a:t>Early </a:t>
            </a:r>
            <a:r>
              <a:rPr lang="en-US" sz="800" dirty="0"/>
              <a:t>Breast Cancer </a:t>
            </a:r>
            <a:r>
              <a:rPr lang="en-US" sz="800" dirty="0" err="1"/>
              <a:t>Trialists</a:t>
            </a:r>
            <a:r>
              <a:rPr lang="en-US" sz="800" dirty="0"/>
              <a:t>' Collaborative Group (EBCTCG</a:t>
            </a:r>
            <a:r>
              <a:rPr lang="en-US" sz="800" dirty="0" smtClean="0"/>
              <a:t>)</a:t>
            </a:r>
          </a:p>
          <a:p>
            <a:r>
              <a:rPr lang="en-US" sz="800" dirty="0" smtClean="0"/>
              <a:t>Lancet 2012</a:t>
            </a:r>
            <a:endParaRPr lang="en-US" sz="800" dirty="0"/>
          </a:p>
        </p:txBody>
      </p:sp>
      <p:pic>
        <p:nvPicPr>
          <p:cNvPr id="21506" name="Picture 2" descr="large im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5" r="45193" b="33873"/>
          <a:stretch/>
        </p:blipFill>
        <p:spPr bwMode="auto">
          <a:xfrm>
            <a:off x="1137777" y="1268760"/>
            <a:ext cx="755344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“</a:t>
            </a:r>
            <a:r>
              <a:rPr lang="en-US" dirty="0" err="1" smtClean="0"/>
              <a:t>incrémentale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95536" y="2837835"/>
            <a:ext cx="8922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: </a:t>
            </a:r>
            <a:r>
              <a:rPr lang="en-US" dirty="0" err="1" smtClean="0"/>
              <a:t>Chimiothérapie</a:t>
            </a:r>
            <a:r>
              <a:rPr lang="en-US" dirty="0" smtClean="0"/>
              <a:t> </a:t>
            </a:r>
            <a:r>
              <a:rPr lang="en-US" dirty="0" err="1" smtClean="0"/>
              <a:t>adjuvante</a:t>
            </a:r>
            <a:r>
              <a:rPr lang="en-US" dirty="0" smtClean="0"/>
              <a:t> des cancers du </a:t>
            </a:r>
            <a:r>
              <a:rPr lang="en-US" dirty="0" err="1" smtClean="0"/>
              <a:t>sein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1- </a:t>
            </a:r>
            <a:r>
              <a:rPr lang="en-US" dirty="0" err="1" smtClean="0"/>
              <a:t>protocole</a:t>
            </a:r>
            <a:r>
              <a:rPr lang="en-US" dirty="0" smtClean="0"/>
              <a:t> à base </a:t>
            </a:r>
            <a:r>
              <a:rPr lang="en-US" dirty="0" err="1" smtClean="0"/>
              <a:t>d’alkylants-antimétabolites</a:t>
            </a:r>
            <a:r>
              <a:rPr lang="en-US" dirty="0" smtClean="0"/>
              <a:t> (CMF- </a:t>
            </a:r>
            <a:r>
              <a:rPr lang="en-US" dirty="0" err="1" smtClean="0"/>
              <a:t>années</a:t>
            </a:r>
            <a:r>
              <a:rPr lang="en-US" dirty="0" smtClean="0"/>
              <a:t> 1970)</a:t>
            </a:r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 smtClean="0"/>
              <a:t>protocoles</a:t>
            </a:r>
            <a:r>
              <a:rPr lang="en-US" dirty="0" smtClean="0"/>
              <a:t> à base d’</a:t>
            </a:r>
            <a:r>
              <a:rPr lang="en-US" dirty="0"/>
              <a:t> </a:t>
            </a:r>
            <a:r>
              <a:rPr lang="en-US" dirty="0" err="1" smtClean="0"/>
              <a:t>alkylants</a:t>
            </a:r>
            <a:r>
              <a:rPr lang="en-US" dirty="0" smtClean="0"/>
              <a:t>+/-</a:t>
            </a:r>
            <a:r>
              <a:rPr lang="en-US" dirty="0" err="1" smtClean="0"/>
              <a:t>antimétabolites</a:t>
            </a:r>
            <a:r>
              <a:rPr lang="en-US" dirty="0" smtClean="0"/>
              <a:t> + </a:t>
            </a:r>
            <a:r>
              <a:rPr lang="en-US" dirty="0" err="1" smtClean="0"/>
              <a:t>anthracyclines</a:t>
            </a:r>
            <a:r>
              <a:rPr lang="en-US" dirty="0" smtClean="0"/>
              <a:t> (</a:t>
            </a:r>
            <a:r>
              <a:rPr lang="en-US" dirty="0" err="1" smtClean="0"/>
              <a:t>années</a:t>
            </a:r>
            <a:r>
              <a:rPr lang="en-US" dirty="0" smtClean="0"/>
              <a:t> 1980-90)</a:t>
            </a:r>
          </a:p>
          <a:p>
            <a:endParaRPr lang="en-US" dirty="0" smtClean="0"/>
          </a:p>
          <a:p>
            <a:r>
              <a:rPr lang="en-US" dirty="0" smtClean="0"/>
              <a:t>3- </a:t>
            </a:r>
            <a:r>
              <a:rPr lang="en-US" dirty="0" err="1" smtClean="0"/>
              <a:t>protocoles</a:t>
            </a:r>
            <a:r>
              <a:rPr lang="en-US" dirty="0" smtClean="0"/>
              <a:t> à base d’ </a:t>
            </a:r>
            <a:r>
              <a:rPr lang="en-US" dirty="0" err="1" smtClean="0"/>
              <a:t>alkylants</a:t>
            </a:r>
            <a:r>
              <a:rPr lang="en-US" dirty="0" smtClean="0"/>
              <a:t> + </a:t>
            </a:r>
            <a:r>
              <a:rPr lang="en-US" dirty="0" err="1" smtClean="0"/>
              <a:t>anthracyclines</a:t>
            </a:r>
            <a:r>
              <a:rPr lang="en-US" dirty="0" smtClean="0"/>
              <a:t> + </a:t>
            </a:r>
            <a:r>
              <a:rPr lang="en-US" dirty="0" err="1" smtClean="0"/>
              <a:t>taxanes</a:t>
            </a:r>
            <a:r>
              <a:rPr lang="en-US" dirty="0" smtClean="0"/>
              <a:t> (</a:t>
            </a:r>
            <a:r>
              <a:rPr lang="en-US" dirty="0" err="1" smtClean="0"/>
              <a:t>années</a:t>
            </a:r>
            <a:r>
              <a:rPr lang="en-US" dirty="0" smtClean="0"/>
              <a:t> 2000)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1920" y="633024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Kennedy et al,  Appraising the value of innovation and other benefits</a:t>
            </a:r>
            <a:r>
              <a:rPr lang="en-US" sz="1000" b="1" dirty="0" smtClean="0"/>
              <a:t>.</a:t>
            </a:r>
          </a:p>
          <a:p>
            <a:r>
              <a:rPr lang="en-US" sz="1000" b="1" dirty="0" smtClean="0"/>
              <a:t> </a:t>
            </a:r>
            <a:r>
              <a:rPr lang="en-US" sz="1000" b="1" dirty="0"/>
              <a:t>A short study for NICE. 2009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4365104"/>
            <a:ext cx="7848872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6" y="67102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/>
              <a:t>Comparisons between different </a:t>
            </a:r>
            <a:r>
              <a:rPr lang="en-US" sz="800" b="1" dirty="0" err="1"/>
              <a:t>polychemotherapy</a:t>
            </a:r>
            <a:r>
              <a:rPr lang="en-US" sz="800" b="1" dirty="0"/>
              <a:t> regimens for early breast cancer: meta-analyses of long-term outcome among 100 000 women in 123 </a:t>
            </a:r>
            <a:r>
              <a:rPr lang="en-US" sz="800" b="1" dirty="0" err="1"/>
              <a:t>randomised</a:t>
            </a:r>
            <a:r>
              <a:rPr lang="en-US" sz="800" b="1" dirty="0"/>
              <a:t> </a:t>
            </a:r>
            <a:r>
              <a:rPr lang="en-US" sz="800" b="1" dirty="0" smtClean="0"/>
              <a:t>trials </a:t>
            </a:r>
            <a:r>
              <a:rPr lang="en-US" sz="800" dirty="0" smtClean="0"/>
              <a:t>Early </a:t>
            </a:r>
            <a:r>
              <a:rPr lang="en-US" sz="800" dirty="0"/>
              <a:t>Breast Cancer </a:t>
            </a:r>
            <a:r>
              <a:rPr lang="en-US" sz="800" dirty="0" err="1"/>
              <a:t>Trialists</a:t>
            </a:r>
            <a:r>
              <a:rPr lang="en-US" sz="800" dirty="0"/>
              <a:t>' Collaborative Group (EBCTCG</a:t>
            </a:r>
            <a:r>
              <a:rPr lang="en-US" sz="800" dirty="0" smtClean="0"/>
              <a:t>)</a:t>
            </a:r>
          </a:p>
          <a:p>
            <a:r>
              <a:rPr lang="en-US" sz="800" dirty="0" smtClean="0"/>
              <a:t>Lancet 2012</a:t>
            </a:r>
            <a:endParaRPr lang="en-US" sz="800" dirty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2" b="33619"/>
          <a:stretch/>
        </p:blipFill>
        <p:spPr bwMode="auto">
          <a:xfrm>
            <a:off x="899592" y="1412776"/>
            <a:ext cx="7632848" cy="48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5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Liens d’intérêt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i="1" dirty="0" smtClean="0"/>
              <a:t>Les </a:t>
            </a:r>
            <a:r>
              <a:rPr lang="fr-FR" i="1" dirty="0"/>
              <a:t>invitations à des </a:t>
            </a:r>
            <a:r>
              <a:rPr lang="fr-FR" i="1" dirty="0" smtClean="0"/>
              <a:t>congrès par des</a:t>
            </a:r>
            <a:r>
              <a:rPr lang="fr-FR" i="1" dirty="0"/>
              <a:t> entreprises en lien avec des produits de santé</a:t>
            </a:r>
            <a:r>
              <a:rPr lang="fr-FR" i="1" dirty="0" smtClean="0"/>
              <a:t>  </a:t>
            </a:r>
          </a:p>
          <a:p>
            <a:pPr lvl="1"/>
            <a:r>
              <a:rPr lang="fr-FR" i="1" dirty="0" smtClean="0"/>
              <a:t>Roche</a:t>
            </a:r>
            <a:r>
              <a:rPr lang="fr-FR" i="1" dirty="0"/>
              <a:t>, Novartis, Amgen, </a:t>
            </a:r>
            <a:r>
              <a:rPr lang="fr-FR" i="1" dirty="0" smtClean="0"/>
              <a:t>GSK, Sanofi, Pfizer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i="1" dirty="0" smtClean="0"/>
              <a:t>Les </a:t>
            </a:r>
            <a:r>
              <a:rPr lang="fr-FR" i="1" dirty="0"/>
              <a:t>parts personnelles ou familiales dans le capital des </a:t>
            </a:r>
            <a:r>
              <a:rPr lang="fr-FR" i="1" dirty="0" smtClean="0"/>
              <a:t>entreprises en lien avec des produits de santé</a:t>
            </a:r>
          </a:p>
          <a:p>
            <a:pPr lvl="1"/>
            <a:r>
              <a:rPr lang="fr-FR" i="1" dirty="0" smtClean="0"/>
              <a:t>Aucune</a:t>
            </a:r>
          </a:p>
          <a:p>
            <a:pPr marL="457200" lvl="1" indent="0">
              <a:buNone/>
            </a:pPr>
            <a:endParaRPr lang="fr-FR" dirty="0"/>
          </a:p>
          <a:p>
            <a:pPr lvl="0"/>
            <a:r>
              <a:rPr lang="fr-FR" i="1" dirty="0"/>
              <a:t>Les rémunérations </a:t>
            </a:r>
            <a:r>
              <a:rPr lang="fr-FR" i="1" dirty="0" smtClean="0"/>
              <a:t>personnelles par des entreprises de produits </a:t>
            </a:r>
            <a:r>
              <a:rPr lang="fr-FR" i="1" dirty="0"/>
              <a:t>de santé</a:t>
            </a:r>
            <a:r>
              <a:rPr lang="fr-FR" i="1" dirty="0" smtClean="0"/>
              <a:t> </a:t>
            </a:r>
            <a:r>
              <a:rPr lang="fr-FR" i="1" dirty="0"/>
              <a:t>: </a:t>
            </a:r>
            <a:endParaRPr lang="fr-FR" dirty="0"/>
          </a:p>
          <a:p>
            <a:pPr lvl="2"/>
            <a:r>
              <a:rPr lang="fr-FR" i="1" dirty="0"/>
              <a:t>Consultant : Roche, </a:t>
            </a:r>
            <a:r>
              <a:rPr lang="fr-FR" i="1" dirty="0" smtClean="0"/>
              <a:t>Novartis</a:t>
            </a:r>
            <a:endParaRPr lang="fr-FR" dirty="0"/>
          </a:p>
          <a:p>
            <a:pPr lvl="2"/>
            <a:r>
              <a:rPr lang="fr-FR" i="1" dirty="0"/>
              <a:t>Intervention dans des conférences organisées par des entreprises de produits de santé: Roche, Novartis, GSK, EISAI</a:t>
            </a:r>
            <a:r>
              <a:rPr lang="fr-FR" i="1" dirty="0" smtClean="0"/>
              <a:t>, MSD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65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“</a:t>
            </a:r>
            <a:r>
              <a:rPr lang="en-US" dirty="0" err="1" smtClean="0"/>
              <a:t>incrémentale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395536" y="2837835"/>
            <a:ext cx="89220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 : </a:t>
            </a:r>
            <a:r>
              <a:rPr lang="en-US" dirty="0" err="1" smtClean="0"/>
              <a:t>Chimiothérapie</a:t>
            </a:r>
            <a:r>
              <a:rPr lang="en-US" dirty="0" smtClean="0"/>
              <a:t> </a:t>
            </a:r>
            <a:r>
              <a:rPr lang="en-US" dirty="0" err="1" smtClean="0"/>
              <a:t>adjuvante</a:t>
            </a:r>
            <a:r>
              <a:rPr lang="en-US" dirty="0" smtClean="0"/>
              <a:t> des cancers du </a:t>
            </a:r>
            <a:r>
              <a:rPr lang="en-US" dirty="0" err="1" smtClean="0"/>
              <a:t>sein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1- </a:t>
            </a:r>
            <a:r>
              <a:rPr lang="en-US" dirty="0" err="1" smtClean="0"/>
              <a:t>protocole</a:t>
            </a:r>
            <a:r>
              <a:rPr lang="en-US" dirty="0" smtClean="0"/>
              <a:t> à base </a:t>
            </a:r>
            <a:r>
              <a:rPr lang="en-US" dirty="0" err="1" smtClean="0"/>
              <a:t>d’alkylants-antimétabolites</a:t>
            </a:r>
            <a:r>
              <a:rPr lang="en-US" dirty="0" smtClean="0"/>
              <a:t> (CMF- </a:t>
            </a:r>
            <a:r>
              <a:rPr lang="en-US" dirty="0" err="1" smtClean="0"/>
              <a:t>années</a:t>
            </a:r>
            <a:r>
              <a:rPr lang="en-US" dirty="0" smtClean="0"/>
              <a:t> 1970)</a:t>
            </a:r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 smtClean="0"/>
              <a:t>protocoles</a:t>
            </a:r>
            <a:r>
              <a:rPr lang="en-US" dirty="0" smtClean="0"/>
              <a:t> à base d’</a:t>
            </a:r>
            <a:r>
              <a:rPr lang="en-US" dirty="0"/>
              <a:t> </a:t>
            </a:r>
            <a:r>
              <a:rPr lang="en-US" dirty="0" err="1" smtClean="0"/>
              <a:t>alkylants</a:t>
            </a:r>
            <a:r>
              <a:rPr lang="en-US" dirty="0" smtClean="0"/>
              <a:t>+/-</a:t>
            </a:r>
            <a:r>
              <a:rPr lang="en-US" dirty="0" err="1" smtClean="0"/>
              <a:t>antimétabolites</a:t>
            </a:r>
            <a:r>
              <a:rPr lang="en-US" dirty="0" smtClean="0"/>
              <a:t> + </a:t>
            </a:r>
            <a:r>
              <a:rPr lang="en-US" dirty="0" err="1" smtClean="0"/>
              <a:t>anthracyclines</a:t>
            </a:r>
            <a:r>
              <a:rPr lang="en-US" dirty="0" smtClean="0"/>
              <a:t> (</a:t>
            </a:r>
            <a:r>
              <a:rPr lang="en-US" dirty="0" err="1" smtClean="0"/>
              <a:t>années</a:t>
            </a:r>
            <a:r>
              <a:rPr lang="en-US" dirty="0" smtClean="0"/>
              <a:t> 1980-90)</a:t>
            </a:r>
          </a:p>
          <a:p>
            <a:endParaRPr lang="en-US" dirty="0" smtClean="0"/>
          </a:p>
          <a:p>
            <a:r>
              <a:rPr lang="en-US" dirty="0" smtClean="0"/>
              <a:t>3- </a:t>
            </a:r>
            <a:r>
              <a:rPr lang="en-US" dirty="0" err="1" smtClean="0"/>
              <a:t>protocoles</a:t>
            </a:r>
            <a:r>
              <a:rPr lang="en-US" dirty="0" smtClean="0"/>
              <a:t> à base d’ </a:t>
            </a:r>
            <a:r>
              <a:rPr lang="en-US" dirty="0" err="1" smtClean="0"/>
              <a:t>alkylants</a:t>
            </a:r>
            <a:r>
              <a:rPr lang="en-US" dirty="0" smtClean="0"/>
              <a:t> + </a:t>
            </a:r>
            <a:r>
              <a:rPr lang="en-US" dirty="0" err="1" smtClean="0"/>
              <a:t>anthracyclines</a:t>
            </a:r>
            <a:r>
              <a:rPr lang="en-US" dirty="0" smtClean="0"/>
              <a:t> + </a:t>
            </a:r>
            <a:r>
              <a:rPr lang="en-US" dirty="0" err="1" smtClean="0"/>
              <a:t>taxanes</a:t>
            </a:r>
            <a:r>
              <a:rPr lang="en-US" dirty="0" smtClean="0"/>
              <a:t> (</a:t>
            </a:r>
            <a:r>
              <a:rPr lang="en-US" dirty="0" err="1" smtClean="0"/>
              <a:t>années</a:t>
            </a:r>
            <a:r>
              <a:rPr lang="en-US" dirty="0" smtClean="0"/>
              <a:t> 2000)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51920" y="6330247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Kennedy et al,  Appraising the value of innovation and other benefits</a:t>
            </a:r>
            <a:r>
              <a:rPr lang="en-US" sz="1000" b="1" dirty="0" smtClean="0"/>
              <a:t>.</a:t>
            </a:r>
          </a:p>
          <a:p>
            <a:r>
              <a:rPr lang="en-US" sz="1000" b="1" dirty="0" smtClean="0"/>
              <a:t> </a:t>
            </a:r>
            <a:r>
              <a:rPr lang="en-US" sz="1000" b="1" dirty="0"/>
              <a:t>A short study for NICE. 2009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1615" y="5108991"/>
            <a:ext cx="8310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 6% + 4% + 2% =  + 12% </a:t>
            </a:r>
          </a:p>
          <a:p>
            <a:r>
              <a:rPr lang="en-US" sz="3600" dirty="0" smtClean="0"/>
              <a:t>	 diminution de 50% de la </a:t>
            </a:r>
            <a:r>
              <a:rPr lang="en-US" sz="3600" dirty="0" err="1" smtClean="0"/>
              <a:t>mortalité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581615" y="4995144"/>
            <a:ext cx="8526888" cy="124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3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28800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“de rupture” (</a:t>
            </a:r>
            <a:r>
              <a:rPr lang="en-US" dirty="0" err="1" smtClean="0"/>
              <a:t>révolutionnaire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886223" y="645789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/>
              <a:t>Kennedy et al,  Appraising the value of innovation and other benefits</a:t>
            </a:r>
            <a:r>
              <a:rPr lang="en-US" sz="1000" b="1" dirty="0" smtClean="0"/>
              <a:t>.</a:t>
            </a:r>
          </a:p>
          <a:p>
            <a:r>
              <a:rPr lang="en-US" sz="1000" b="1" dirty="0" smtClean="0"/>
              <a:t> </a:t>
            </a:r>
            <a:r>
              <a:rPr lang="en-US" sz="1000" b="1" dirty="0"/>
              <a:t>A short study for NICE. 2009</a:t>
            </a:r>
          </a:p>
        </p:txBody>
      </p:sp>
      <p:pic>
        <p:nvPicPr>
          <p:cNvPr id="2457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76" y="2304988"/>
            <a:ext cx="50863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2708920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Leucémie</a:t>
            </a:r>
            <a:r>
              <a:rPr lang="en-US" dirty="0" smtClean="0"/>
              <a:t> </a:t>
            </a:r>
            <a:r>
              <a:rPr lang="en-US" dirty="0" err="1" smtClean="0"/>
              <a:t>myéloïde</a:t>
            </a:r>
            <a:r>
              <a:rPr lang="en-US" dirty="0" smtClean="0"/>
              <a:t> </a:t>
            </a:r>
            <a:r>
              <a:rPr lang="en-US" dirty="0" err="1" smtClean="0"/>
              <a:t>chronique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 smtClean="0"/>
              <a:t>Thérapie</a:t>
            </a:r>
            <a:r>
              <a:rPr lang="en-US" dirty="0" smtClean="0"/>
              <a:t> </a:t>
            </a:r>
            <a:r>
              <a:rPr lang="en-US" dirty="0" err="1" smtClean="0"/>
              <a:t>ciblée</a:t>
            </a:r>
            <a:r>
              <a:rPr lang="en-US" dirty="0" smtClean="0"/>
              <a:t> active </a:t>
            </a:r>
            <a:r>
              <a:rPr lang="en-US" dirty="0" err="1" smtClean="0"/>
              <a:t>contre</a:t>
            </a:r>
            <a:r>
              <a:rPr lang="en-US" dirty="0" smtClean="0"/>
              <a:t> </a:t>
            </a:r>
            <a:r>
              <a:rPr lang="en-US" dirty="0" err="1" smtClean="0"/>
              <a:t>l’anomalie</a:t>
            </a:r>
            <a:r>
              <a:rPr lang="en-US" dirty="0" smtClean="0"/>
              <a:t> </a:t>
            </a:r>
            <a:r>
              <a:rPr lang="en-US" dirty="0" err="1" smtClean="0"/>
              <a:t>moléculaire</a:t>
            </a:r>
            <a:r>
              <a:rPr lang="en-US" dirty="0" smtClean="0"/>
              <a:t> </a:t>
            </a:r>
            <a:r>
              <a:rPr lang="en-US" dirty="0" err="1" smtClean="0"/>
              <a:t>causale</a:t>
            </a:r>
            <a:endParaRPr lang="en-US" dirty="0" smtClean="0"/>
          </a:p>
          <a:p>
            <a:r>
              <a:rPr lang="en-US" dirty="0" err="1" smtClean="0"/>
              <a:t>Imatinib</a:t>
            </a:r>
            <a:r>
              <a:rPr lang="en-US" dirty="0" smtClean="0"/>
              <a:t> - </a:t>
            </a:r>
            <a:r>
              <a:rPr lang="en-US" dirty="0" err="1" smtClean="0"/>
              <a:t>gleevec</a:t>
            </a:r>
            <a:r>
              <a:rPr lang="en-US" dirty="0" smtClean="0"/>
              <a:t>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Innovation “de rupture” (</a:t>
            </a:r>
            <a:r>
              <a:rPr lang="en-US" dirty="0" err="1" smtClean="0"/>
              <a:t>révolutionnaire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23556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6128"/>
            <a:ext cx="8208912" cy="44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0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856984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1844825"/>
            <a:ext cx="820891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/>
              <a:t>Degré</a:t>
            </a:r>
            <a:r>
              <a:rPr lang="en-US" sz="5400" dirty="0" smtClean="0"/>
              <a:t> </a:t>
            </a:r>
            <a:r>
              <a:rPr lang="en-US" sz="5400" dirty="0" err="1"/>
              <a:t>d’innovation</a:t>
            </a:r>
            <a:r>
              <a:rPr lang="en-US" sz="5400" dirty="0"/>
              <a:t> </a:t>
            </a:r>
            <a:r>
              <a:rPr lang="en-US" sz="5400" dirty="0" err="1"/>
              <a:t>lié</a:t>
            </a:r>
            <a:r>
              <a:rPr lang="en-US" sz="5400" dirty="0"/>
              <a:t> </a:t>
            </a:r>
            <a:r>
              <a:rPr lang="en-US" sz="5400" dirty="0" err="1" smtClean="0"/>
              <a:t>l’utilité</a:t>
            </a:r>
            <a:r>
              <a:rPr lang="en-US" sz="5400" dirty="0" smtClean="0"/>
              <a:t> </a:t>
            </a:r>
            <a:r>
              <a:rPr lang="en-US" sz="5400" dirty="0" err="1" smtClean="0"/>
              <a:t>médicale</a:t>
            </a:r>
            <a:r>
              <a:rPr lang="en-US" sz="5400" dirty="0" smtClean="0"/>
              <a:t> 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7207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= </a:t>
            </a: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 smtClean="0"/>
              <a:t>survie</a:t>
            </a:r>
            <a:r>
              <a:rPr lang="en-US" dirty="0" smtClean="0"/>
              <a:t> (“</a:t>
            </a:r>
            <a:r>
              <a:rPr lang="en-US" dirty="0" err="1" smtClean="0"/>
              <a:t>quantité</a:t>
            </a:r>
            <a:r>
              <a:rPr lang="en-US" dirty="0" smtClean="0"/>
              <a:t> de vie”)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611560" y="2852936"/>
            <a:ext cx="8064896" cy="394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580112" y="429309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Trastuzumab</a:t>
            </a:r>
            <a:r>
              <a:rPr lang="en-US" dirty="0" smtClean="0"/>
              <a:t> adjuvant </a:t>
            </a:r>
            <a:r>
              <a:rPr lang="en-US" dirty="0" err="1" smtClean="0"/>
              <a:t>dans</a:t>
            </a:r>
            <a:r>
              <a:rPr lang="en-US" dirty="0" smtClean="0"/>
              <a:t> les cancers du </a:t>
            </a:r>
            <a:r>
              <a:rPr lang="en-US" dirty="0" err="1" smtClean="0"/>
              <a:t>sein</a:t>
            </a:r>
            <a:r>
              <a:rPr lang="en-US" dirty="0" smtClean="0"/>
              <a:t> HER2+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896562" y="512622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Perez et al, JCO, 2014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220072" y="1628800"/>
            <a:ext cx="36724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SITUATION CURATIVE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975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28800"/>
            <a:ext cx="7920880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= </a:t>
            </a: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 smtClean="0"/>
              <a:t>survie</a:t>
            </a:r>
            <a:r>
              <a:rPr lang="en-US" dirty="0" smtClean="0"/>
              <a:t> (“</a:t>
            </a:r>
            <a:r>
              <a:rPr lang="en-US" dirty="0" err="1" smtClean="0"/>
              <a:t>quantité</a:t>
            </a:r>
            <a:r>
              <a:rPr lang="en-US" dirty="0" smtClean="0"/>
              <a:t> de vie”)</a:t>
            </a:r>
          </a:p>
        </p:txBody>
      </p:sp>
      <p:pic>
        <p:nvPicPr>
          <p:cNvPr id="266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43959"/>
            <a:ext cx="7704856" cy="401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20072" y="4293096"/>
            <a:ext cx="392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Polychimiothérapie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cancers du </a:t>
            </a:r>
            <a:r>
              <a:rPr lang="en-US" dirty="0" err="1" smtClean="0"/>
              <a:t>pancréas</a:t>
            </a:r>
            <a:r>
              <a:rPr lang="en-US" dirty="0" smtClean="0"/>
              <a:t> </a:t>
            </a:r>
            <a:r>
              <a:rPr lang="en-US" dirty="0" err="1" smtClean="0"/>
              <a:t>métastatiques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436096" y="3573016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Conroy et al, 2011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5220072" y="1628800"/>
            <a:ext cx="36724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SITUATION PALLIATIVE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2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7" y="1628800"/>
            <a:ext cx="9145017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= </a:t>
            </a:r>
            <a:r>
              <a:rPr lang="en-US" dirty="0" err="1" smtClean="0"/>
              <a:t>améliorer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de vie (</a:t>
            </a:r>
            <a:r>
              <a:rPr lang="en-US" dirty="0" err="1" smtClean="0"/>
              <a:t>évaluée</a:t>
            </a:r>
            <a:r>
              <a:rPr lang="en-US" dirty="0" smtClean="0"/>
              <a:t> par les						la patients…)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80112" y="443711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Polychimiothérapie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cancers du </a:t>
            </a:r>
            <a:r>
              <a:rPr lang="en-US" dirty="0" err="1" smtClean="0"/>
              <a:t>pancréas</a:t>
            </a:r>
            <a:r>
              <a:rPr lang="en-US" dirty="0" smtClean="0"/>
              <a:t> </a:t>
            </a:r>
            <a:r>
              <a:rPr lang="en-US" dirty="0" err="1" smtClean="0"/>
              <a:t>métastatique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618905" y="3772607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Gourgou-Bourgade</a:t>
            </a:r>
            <a:r>
              <a:rPr lang="en-US" dirty="0" smtClean="0"/>
              <a:t> et al, </a:t>
            </a:r>
            <a:r>
              <a:rPr lang="en-US" dirty="0" smtClean="0"/>
              <a:t>JCO</a:t>
            </a:r>
          </a:p>
          <a:p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80928"/>
            <a:ext cx="486000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7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35292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: </a:t>
            </a:r>
            <a:r>
              <a:rPr lang="en-US" dirty="0" err="1" smtClean="0"/>
              <a:t>hiérarchisation</a:t>
            </a:r>
            <a:r>
              <a:rPr lang="en-US" dirty="0" smtClean="0"/>
              <a:t> 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Améliorer</a:t>
            </a:r>
            <a:r>
              <a:rPr lang="en-US" sz="2400" dirty="0" smtClean="0"/>
              <a:t> les </a:t>
            </a:r>
            <a:r>
              <a:rPr lang="en-US" sz="2400" dirty="0" err="1" smtClean="0"/>
              <a:t>résultats</a:t>
            </a:r>
            <a:r>
              <a:rPr lang="en-US" sz="2400" dirty="0" smtClean="0"/>
              <a:t> par rapport à un standard </a:t>
            </a:r>
            <a:r>
              <a:rPr lang="en-US" sz="2400" dirty="0" err="1" smtClean="0"/>
              <a:t>décevant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l’absence</a:t>
            </a:r>
            <a:r>
              <a:rPr lang="en-US" sz="2400" dirty="0" smtClean="0"/>
              <a:t> de </a:t>
            </a:r>
            <a:r>
              <a:rPr lang="en-US" sz="2400" dirty="0" err="1" smtClean="0"/>
              <a:t>traitement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Résultats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d’efficacité</a:t>
            </a:r>
            <a:r>
              <a:rPr lang="en-US" sz="2400" dirty="0" smtClean="0"/>
              <a:t> </a:t>
            </a:r>
            <a:r>
              <a:rPr lang="en-US" sz="2400" dirty="0" err="1" smtClean="0"/>
              <a:t>équivalents</a:t>
            </a:r>
            <a:r>
              <a:rPr lang="en-US" sz="2400" dirty="0"/>
              <a:t> </a:t>
            </a:r>
            <a:r>
              <a:rPr lang="en-US" sz="2400" dirty="0" smtClean="0"/>
              <a:t>au standard </a:t>
            </a:r>
            <a:r>
              <a:rPr lang="en-US" sz="2400" dirty="0" err="1" smtClean="0"/>
              <a:t>mais</a:t>
            </a:r>
            <a:r>
              <a:rPr lang="en-US" sz="2400" dirty="0" smtClean="0"/>
              <a:t> avec </a:t>
            </a:r>
            <a:r>
              <a:rPr lang="en-US" sz="2400" dirty="0" err="1" smtClean="0"/>
              <a:t>moins</a:t>
            </a:r>
            <a:r>
              <a:rPr lang="en-US" sz="2400" dirty="0" smtClean="0"/>
              <a:t> </a:t>
            </a:r>
            <a:r>
              <a:rPr lang="en-US" sz="2400" dirty="0" err="1" smtClean="0"/>
              <a:t>d’effets</a:t>
            </a:r>
            <a:r>
              <a:rPr lang="en-US" sz="2400" dirty="0" smtClean="0"/>
              <a:t> </a:t>
            </a:r>
            <a:r>
              <a:rPr lang="en-US" sz="2400" dirty="0" err="1" smtClean="0"/>
              <a:t>secondaires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Efficacité</a:t>
            </a:r>
            <a:r>
              <a:rPr lang="en-US" sz="2400" dirty="0" smtClean="0"/>
              <a:t> et </a:t>
            </a:r>
            <a:r>
              <a:rPr lang="en-US" sz="2400" dirty="0" err="1" smtClean="0"/>
              <a:t>tolérance</a:t>
            </a:r>
            <a:r>
              <a:rPr lang="en-US" sz="2400" dirty="0" smtClean="0"/>
              <a:t> </a:t>
            </a:r>
            <a:r>
              <a:rPr lang="en-US" sz="2400" dirty="0" err="1" smtClean="0"/>
              <a:t>équivalentes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administration plus </a:t>
            </a:r>
            <a:r>
              <a:rPr lang="en-US" sz="2400" dirty="0" err="1" smtClean="0"/>
              <a:t>confortable</a:t>
            </a:r>
            <a:r>
              <a:rPr lang="en-US" sz="2400" dirty="0" smtClean="0"/>
              <a:t> (ex: per </a:t>
            </a:r>
            <a:r>
              <a:rPr lang="en-US" sz="2400" dirty="0" err="1" smtClean="0"/>
              <a:t>os</a:t>
            </a:r>
            <a:r>
              <a:rPr lang="en-US" sz="2400" dirty="0" smtClean="0"/>
              <a:t> versus I.V. </a:t>
            </a:r>
            <a:r>
              <a:rPr lang="en-US" sz="2400" dirty="0" err="1" smtClean="0"/>
              <a:t>ou</a:t>
            </a:r>
            <a:r>
              <a:rPr lang="en-US" sz="2400" dirty="0" smtClean="0"/>
              <a:t> domicile versus </a:t>
            </a:r>
            <a:r>
              <a:rPr lang="en-US" sz="2400" dirty="0" err="1" smtClean="0"/>
              <a:t>hôpital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Ensemble des items </a:t>
            </a:r>
            <a:r>
              <a:rPr lang="en-US" sz="2400" dirty="0" err="1" smtClean="0"/>
              <a:t>équivalents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moins</a:t>
            </a:r>
            <a:r>
              <a:rPr lang="en-US" sz="2400" dirty="0"/>
              <a:t> </a:t>
            </a:r>
            <a:r>
              <a:rPr lang="en-US" sz="2400" dirty="0" err="1" smtClean="0"/>
              <a:t>cher</a:t>
            </a:r>
            <a:r>
              <a:rPr lang="en-US" sz="2400" dirty="0" smtClean="0"/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05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71296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: </a:t>
            </a:r>
            <a:r>
              <a:rPr lang="en-US" dirty="0" err="1" smtClean="0"/>
              <a:t>mesure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2132856"/>
            <a:ext cx="8848725" cy="37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3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71296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: </a:t>
            </a:r>
            <a:r>
              <a:rPr lang="en-US" dirty="0" err="1" smtClean="0"/>
              <a:t>mesure</a:t>
            </a:r>
            <a:r>
              <a:rPr lang="en-US" dirty="0" smtClean="0"/>
              <a:t> 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68"/>
          <a:stretch/>
        </p:blipFill>
        <p:spPr bwMode="auto">
          <a:xfrm>
            <a:off x="295274" y="2132857"/>
            <a:ext cx="8848725" cy="9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5592"/>
            <a:ext cx="5976664" cy="296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4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8136904" cy="36004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C’est quoi une innovation thérapeutique ?</a:t>
            </a:r>
          </a:p>
          <a:p>
            <a:endParaRPr lang="fr-FR" sz="2800" dirty="0" smtClean="0"/>
          </a:p>
          <a:p>
            <a:pPr marL="0" indent="0">
              <a:buNone/>
            </a:pPr>
            <a:endParaRPr lang="fr-FR" sz="2800" dirty="0"/>
          </a:p>
          <a:p>
            <a:endParaRPr lang="fr-FR" sz="2800" dirty="0" smtClean="0"/>
          </a:p>
          <a:p>
            <a:r>
              <a:rPr lang="fr-FR" sz="2800" dirty="0" smtClean="0"/>
              <a:t>Quelles innovations en cancérologie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9477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68"/>
          <a:stretch/>
        </p:blipFill>
        <p:spPr bwMode="auto">
          <a:xfrm>
            <a:off x="295274" y="2132857"/>
            <a:ext cx="8848725" cy="9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7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17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9144000" cy="669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90600"/>
            <a:ext cx="7696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3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274638"/>
            <a:ext cx="8712968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412776"/>
            <a:ext cx="8712968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Utilité</a:t>
            </a:r>
            <a:r>
              <a:rPr lang="en-US" dirty="0" smtClean="0"/>
              <a:t> </a:t>
            </a:r>
            <a:r>
              <a:rPr lang="en-US" dirty="0" err="1" smtClean="0"/>
              <a:t>médicale</a:t>
            </a:r>
            <a:r>
              <a:rPr lang="en-US" dirty="0" smtClean="0"/>
              <a:t> : </a:t>
            </a:r>
            <a:r>
              <a:rPr lang="en-US" dirty="0" err="1" smtClean="0"/>
              <a:t>mesure</a:t>
            </a:r>
            <a:r>
              <a:rPr lang="en-US" dirty="0" smtClean="0"/>
              <a:t> objective 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889248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9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8136904" cy="36004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chemeClr val="bg2"/>
                </a:solidFill>
              </a:rPr>
              <a:t>C’est quoi une innovation thérapeutique ?</a:t>
            </a:r>
          </a:p>
          <a:p>
            <a:endParaRPr lang="fr-FR" sz="2800" dirty="0"/>
          </a:p>
          <a:p>
            <a:r>
              <a:rPr lang="fr-FR" sz="2800" dirty="0" smtClean="0"/>
              <a:t>Quelles innovations en cancérologie ?</a:t>
            </a:r>
          </a:p>
          <a:p>
            <a:pPr lvl="1"/>
            <a:r>
              <a:rPr lang="fr-FR" sz="2400" dirty="0" smtClean="0"/>
              <a:t>Signatures pronostiques ?</a:t>
            </a:r>
          </a:p>
          <a:p>
            <a:pPr lvl="1"/>
            <a:r>
              <a:rPr lang="fr-FR" sz="2400" dirty="0" smtClean="0"/>
              <a:t>Thérapeutiques ciblées ? </a:t>
            </a:r>
          </a:p>
          <a:p>
            <a:pPr lvl="1"/>
            <a:r>
              <a:rPr lang="fr-FR" sz="2400" dirty="0" smtClean="0"/>
              <a:t> Médecine génomique ?</a:t>
            </a:r>
          </a:p>
          <a:p>
            <a:pPr lvl="1"/>
            <a:r>
              <a:rPr lang="fr-FR" sz="2400" dirty="0" smtClean="0"/>
              <a:t> Immunothérapie </a:t>
            </a:r>
            <a:r>
              <a:rPr lang="fr-FR" sz="2400" dirty="0" smtClean="0"/>
              <a:t>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034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 </a:t>
            </a:r>
            <a:r>
              <a:rPr lang="en-US" dirty="0" err="1" smtClean="0"/>
              <a:t>pronostiques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844825"/>
            <a:ext cx="8352928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Estimation du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dirty="0" err="1" smtClean="0"/>
              <a:t>rechute</a:t>
            </a:r>
            <a:r>
              <a:rPr lang="en-US" dirty="0"/>
              <a:t>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Ex: </a:t>
            </a:r>
            <a:r>
              <a:rPr lang="en-US" dirty="0" err="1" smtClean="0"/>
              <a:t>dans</a:t>
            </a:r>
            <a:r>
              <a:rPr lang="en-US" dirty="0" smtClean="0"/>
              <a:t> le cancer du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localisé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Identifier les </a:t>
            </a:r>
            <a:r>
              <a:rPr lang="en-US" dirty="0" err="1"/>
              <a:t>patientes</a:t>
            </a:r>
            <a:r>
              <a:rPr lang="en-US" dirty="0"/>
              <a:t> de bon </a:t>
            </a:r>
            <a:r>
              <a:rPr lang="en-US" dirty="0" err="1"/>
              <a:t>pronostic</a:t>
            </a:r>
            <a:r>
              <a:rPr lang="en-US" dirty="0"/>
              <a:t> après un </a:t>
            </a:r>
            <a:r>
              <a:rPr lang="en-US" dirty="0" err="1"/>
              <a:t>traitement</a:t>
            </a:r>
            <a:r>
              <a:rPr lang="en-US" dirty="0"/>
              <a:t> local et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hormonothérapie</a:t>
            </a:r>
            <a:r>
              <a:rPr lang="en-US" dirty="0"/>
              <a:t> </a:t>
            </a:r>
            <a:r>
              <a:rPr lang="en-US" dirty="0" err="1"/>
              <a:t>seule</a:t>
            </a:r>
            <a:r>
              <a:rPr lang="en-US" dirty="0"/>
              <a:t> : pas </a:t>
            </a:r>
            <a:r>
              <a:rPr lang="en-US" dirty="0" err="1"/>
              <a:t>besoin</a:t>
            </a:r>
            <a:r>
              <a:rPr lang="en-US" dirty="0"/>
              <a:t> de CT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Prédire</a:t>
            </a:r>
            <a:r>
              <a:rPr lang="en-US" dirty="0"/>
              <a:t> le </a:t>
            </a:r>
            <a:r>
              <a:rPr lang="en-US" dirty="0" err="1"/>
              <a:t>bénéfice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chimiothérapie</a:t>
            </a:r>
            <a:r>
              <a:rPr lang="en-US" dirty="0"/>
              <a:t> </a:t>
            </a:r>
            <a:r>
              <a:rPr lang="en-US" dirty="0" err="1"/>
              <a:t>adjuvante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Signatures </a:t>
            </a:r>
            <a:r>
              <a:rPr lang="en-US" dirty="0" err="1" smtClean="0"/>
              <a:t>pronostiques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9144000" cy="43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259632" y="1988840"/>
            <a:ext cx="1584176" cy="7920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5148064" y="1772816"/>
            <a:ext cx="1224137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6607537" y="1844824"/>
            <a:ext cx="1204824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/>
          <p:cNvSpPr/>
          <p:nvPr/>
        </p:nvSpPr>
        <p:spPr>
          <a:xfrm>
            <a:off x="7884368" y="1844824"/>
            <a:ext cx="122413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43808" y="1988840"/>
            <a:ext cx="2304256" cy="4248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804248" y="6375811"/>
            <a:ext cx="1402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Bull Cancer 2014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326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" y="-1"/>
            <a:ext cx="8729798" cy="358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breast-cancer.oncotypedx.com/ja-JP/Professional-Invasive/WhatIsTheOncotypeDXBreastCancerTest/%7E/media/ODX-Breast/Images/Invasive/HCP/continous_biolo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76" y="3913100"/>
            <a:ext cx="5791719" cy="29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783717" y="4719665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Recurrence score </a:t>
            </a:r>
          </a:p>
          <a:p>
            <a:r>
              <a:rPr lang="en-US" b="1" dirty="0" smtClean="0"/>
              <a:t>(</a:t>
            </a:r>
            <a:r>
              <a:rPr lang="en-US" b="1" dirty="0" err="1" smtClean="0"/>
              <a:t>Oncotype</a:t>
            </a:r>
            <a:r>
              <a:rPr lang="en-US" b="1" dirty="0" smtClean="0"/>
              <a:t> DX)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9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12" y="1268760"/>
            <a:ext cx="8352928" cy="542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6357" y="693678"/>
            <a:ext cx="867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Cancer du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faible</a:t>
            </a:r>
            <a:r>
              <a:rPr lang="en-US" dirty="0" smtClean="0"/>
              <a:t> </a:t>
            </a:r>
            <a:r>
              <a:rPr lang="en-US" dirty="0" err="1" smtClean="0"/>
              <a:t>risque</a:t>
            </a:r>
            <a:r>
              <a:rPr lang="en-US" dirty="0" smtClean="0"/>
              <a:t> </a:t>
            </a:r>
            <a:r>
              <a:rPr lang="en-US" dirty="0" err="1" smtClean="0"/>
              <a:t>selon</a:t>
            </a:r>
            <a:r>
              <a:rPr lang="en-US" dirty="0" smtClean="0"/>
              <a:t> </a:t>
            </a:r>
            <a:r>
              <a:rPr lang="en-US" dirty="0" err="1" smtClean="0"/>
              <a:t>Oncotype</a:t>
            </a:r>
            <a:r>
              <a:rPr lang="en-US" dirty="0" smtClean="0"/>
              <a:t> DX – pas de </a:t>
            </a:r>
            <a:r>
              <a:rPr lang="en-US" dirty="0" err="1" smtClean="0"/>
              <a:t>chimiothérapie</a:t>
            </a:r>
            <a:r>
              <a:rPr lang="en-US" dirty="0" smtClean="0"/>
              <a:t> </a:t>
            </a:r>
            <a:r>
              <a:rPr lang="en-US" dirty="0" err="1" smtClean="0"/>
              <a:t>adjuvante</a:t>
            </a:r>
            <a:endParaRPr 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4932040" y="434030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Sparano</a:t>
            </a:r>
            <a:r>
              <a:rPr lang="fr-FR" dirty="0" smtClean="0"/>
              <a:t>, NEJM,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46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Thérapeutiques</a:t>
            </a:r>
            <a:r>
              <a:rPr lang="en-US" dirty="0" smtClean="0"/>
              <a:t> </a:t>
            </a:r>
            <a:r>
              <a:rPr lang="en-US" dirty="0" err="1" smtClean="0"/>
              <a:t>ciblées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Rendues</a:t>
            </a:r>
            <a:r>
              <a:rPr lang="en-US" dirty="0" smtClean="0"/>
              <a:t> </a:t>
            </a:r>
            <a:r>
              <a:rPr lang="en-US" dirty="0" err="1" smtClean="0"/>
              <a:t>possibles</a:t>
            </a:r>
            <a:r>
              <a:rPr lang="en-US" dirty="0" smtClean="0"/>
              <a:t> par le </a:t>
            </a:r>
            <a:r>
              <a:rPr lang="en-US" dirty="0" err="1" smtClean="0"/>
              <a:t>décryptage</a:t>
            </a:r>
            <a:r>
              <a:rPr lang="en-US" dirty="0" smtClean="0"/>
              <a:t> </a:t>
            </a:r>
            <a:r>
              <a:rPr lang="en-US" dirty="0" err="1" smtClean="0"/>
              <a:t>moléculaire</a:t>
            </a:r>
            <a:r>
              <a:rPr lang="en-US" dirty="0" smtClean="0"/>
              <a:t> des circuits </a:t>
            </a:r>
            <a:r>
              <a:rPr lang="en-US" dirty="0" err="1" smtClean="0"/>
              <a:t>oncogéniques</a:t>
            </a:r>
            <a:endParaRPr lang="en-US" dirty="0"/>
          </a:p>
        </p:txBody>
      </p:sp>
      <p:pic>
        <p:nvPicPr>
          <p:cNvPr id="4" name="Picture 2" descr="http://www.gene-regulation.com/pub/databases/transpath/6.0/doc/img/canc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521528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084168" y="4221088"/>
            <a:ext cx="2868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Addiction » oncogénique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48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988840"/>
            <a:ext cx="8136904" cy="36004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C’est quoi une innovation thérapeutique ?</a:t>
            </a:r>
          </a:p>
          <a:p>
            <a:pPr marL="0" indent="0">
              <a:buNone/>
            </a:pPr>
            <a:endParaRPr lang="fr-FR" sz="2800" dirty="0"/>
          </a:p>
          <a:p>
            <a:endParaRPr lang="fr-FR" sz="2800" dirty="0" smtClean="0"/>
          </a:p>
          <a:p>
            <a:r>
              <a:rPr lang="fr-FR" dirty="0">
                <a:solidFill>
                  <a:schemeClr val="bg2"/>
                </a:solidFill>
              </a:rPr>
              <a:t>Quelles innovations en cancérologie en 2016 ?</a:t>
            </a:r>
          </a:p>
        </p:txBody>
      </p:sp>
    </p:spTree>
    <p:extLst>
      <p:ext uri="{BB962C8B-B14F-4D97-AF65-F5344CB8AC3E}">
        <p14:creationId xmlns:p14="http://schemas.microsoft.com/office/powerpoint/2010/main" val="6016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Thérapeutiques</a:t>
            </a:r>
            <a:r>
              <a:rPr lang="en-US" dirty="0" smtClean="0"/>
              <a:t> </a:t>
            </a:r>
            <a:r>
              <a:rPr lang="en-US" dirty="0" err="1" smtClean="0"/>
              <a:t>ciblées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</a:t>
            </a:r>
            <a:r>
              <a:rPr lang="en-US" dirty="0" err="1" smtClean="0"/>
              <a:t>ingrédients</a:t>
            </a:r>
            <a:r>
              <a:rPr lang="en-US" dirty="0" smtClean="0"/>
              <a:t> </a:t>
            </a:r>
            <a:r>
              <a:rPr lang="en-US" dirty="0" err="1" smtClean="0"/>
              <a:t>majeurs</a:t>
            </a:r>
            <a:endParaRPr lang="en-US" dirty="0" smtClean="0"/>
          </a:p>
          <a:p>
            <a:pPr lvl="1"/>
            <a:r>
              <a:rPr lang="en-US" dirty="0" smtClean="0"/>
              <a:t> un </a:t>
            </a:r>
            <a:r>
              <a:rPr lang="en-US" dirty="0" err="1" smtClean="0"/>
              <a:t>biomarqueur</a:t>
            </a:r>
            <a:r>
              <a:rPr lang="en-US" dirty="0" smtClean="0"/>
              <a:t> </a:t>
            </a:r>
            <a:r>
              <a:rPr lang="en-US" dirty="0" err="1" smtClean="0"/>
              <a:t>associé</a:t>
            </a:r>
            <a:r>
              <a:rPr lang="en-US" dirty="0" smtClean="0"/>
              <a:t> à la </a:t>
            </a:r>
            <a:r>
              <a:rPr lang="en-US" dirty="0" err="1" smtClean="0"/>
              <a:t>cible</a:t>
            </a:r>
            <a:r>
              <a:rPr lang="en-US" dirty="0" smtClean="0"/>
              <a:t> et à la </a:t>
            </a:r>
            <a:r>
              <a:rPr lang="en-US" dirty="0" err="1" smtClean="0"/>
              <a:t>probabilité</a:t>
            </a:r>
            <a:r>
              <a:rPr lang="en-US" dirty="0" smtClean="0"/>
              <a:t> </a:t>
            </a:r>
            <a:r>
              <a:rPr lang="en-US" dirty="0" err="1" smtClean="0"/>
              <a:t>d’efficacité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9564" r="5959" b="26447"/>
          <a:stretch/>
        </p:blipFill>
        <p:spPr bwMode="auto">
          <a:xfrm>
            <a:off x="395537" y="3501008"/>
            <a:ext cx="3024336" cy="19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01084" y="547658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Mutation BRAF</a:t>
            </a:r>
            <a:endParaRPr lang="en-US" dirty="0"/>
          </a:p>
        </p:txBody>
      </p:sp>
      <p:pic>
        <p:nvPicPr>
          <p:cNvPr id="7" name="Picture 7" descr="11,4.gif                                                       000003E6Disque 2                       B5D83D0E: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852" y="3712870"/>
            <a:ext cx="1085877" cy="8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023852" y="5139236"/>
            <a:ext cx="980196" cy="97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654459" y="4621859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Surexpression</a:t>
            </a:r>
            <a:r>
              <a:rPr lang="en-US" dirty="0" smtClean="0"/>
              <a:t> HER2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3949411" y="611872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Amplification HER2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5993561" y="3454211"/>
            <a:ext cx="2905125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274201" y="5901611"/>
            <a:ext cx="20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Translocation 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Thérapeutiques</a:t>
            </a:r>
            <a:r>
              <a:rPr lang="en-US" dirty="0" smtClean="0"/>
              <a:t> </a:t>
            </a:r>
            <a:r>
              <a:rPr lang="en-US" dirty="0" err="1" smtClean="0"/>
              <a:t>ciblées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ingrédients</a:t>
            </a:r>
            <a:r>
              <a:rPr lang="en-US" dirty="0" smtClean="0"/>
              <a:t> </a:t>
            </a:r>
            <a:r>
              <a:rPr lang="en-US" dirty="0" err="1" smtClean="0"/>
              <a:t>majeurs</a:t>
            </a:r>
            <a:endParaRPr lang="en-US" dirty="0" smtClean="0"/>
          </a:p>
          <a:p>
            <a:pPr lvl="1"/>
            <a:r>
              <a:rPr lang="en-US" dirty="0" smtClean="0"/>
              <a:t> Un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spécifique</a:t>
            </a:r>
            <a:r>
              <a:rPr lang="en-US" dirty="0" smtClean="0"/>
              <a:t> de la </a:t>
            </a:r>
            <a:r>
              <a:rPr lang="en-US" dirty="0" err="1" smtClean="0"/>
              <a:t>cible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(“</a:t>
            </a:r>
            <a:r>
              <a:rPr lang="en-US" dirty="0" err="1" smtClean="0"/>
              <a:t>dé</a:t>
            </a:r>
            <a:r>
              <a:rPr lang="en-US" dirty="0" smtClean="0"/>
              <a:t>-addiction </a:t>
            </a:r>
            <a:r>
              <a:rPr lang="en-US" dirty="0" err="1" smtClean="0"/>
              <a:t>oncogénique</a:t>
            </a:r>
            <a:r>
              <a:rPr lang="en-US" dirty="0" smtClean="0"/>
              <a:t>”)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Anticorps</a:t>
            </a:r>
            <a:r>
              <a:rPr lang="en-US" dirty="0" smtClean="0"/>
              <a:t> </a:t>
            </a:r>
            <a:r>
              <a:rPr lang="en-US" dirty="0" err="1" smtClean="0"/>
              <a:t>monoclonaux</a:t>
            </a:r>
            <a:r>
              <a:rPr lang="en-US" dirty="0" smtClean="0"/>
              <a:t> (…</a:t>
            </a:r>
            <a:r>
              <a:rPr lang="en-US" dirty="0" err="1" smtClean="0"/>
              <a:t>mab</a:t>
            </a:r>
            <a:r>
              <a:rPr lang="en-US" dirty="0" smtClean="0"/>
              <a:t>)</a:t>
            </a:r>
          </a:p>
          <a:p>
            <a:pPr marL="857250" lvl="2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cible</a:t>
            </a:r>
            <a:r>
              <a:rPr lang="en-US" dirty="0" smtClean="0"/>
              <a:t> </a:t>
            </a:r>
            <a:r>
              <a:rPr lang="en-US" dirty="0" err="1" smtClean="0"/>
              <a:t>membranaire</a:t>
            </a:r>
            <a:r>
              <a:rPr lang="en-US" dirty="0" smtClean="0"/>
              <a:t> </a:t>
            </a:r>
            <a:r>
              <a:rPr lang="en-US" dirty="0" err="1" smtClean="0"/>
              <a:t>uniquement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biothérapie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= production par culture </a:t>
            </a:r>
            <a:r>
              <a:rPr lang="en-US" dirty="0" err="1" smtClean="0"/>
              <a:t>cellulaire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= administration IV, discontinue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12" name="Picture 4" descr="Chimer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98943"/>
            <a:ext cx="2925762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Anticorps</a:t>
            </a:r>
            <a:r>
              <a:rPr lang="en-US" dirty="0" smtClean="0"/>
              <a:t> </a:t>
            </a:r>
            <a:r>
              <a:rPr lang="en-US" dirty="0" err="1" smtClean="0"/>
              <a:t>monoclonaux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70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Anticorps</a:t>
            </a:r>
            <a:r>
              <a:rPr lang="en-US" dirty="0" smtClean="0"/>
              <a:t> </a:t>
            </a:r>
            <a:r>
              <a:rPr lang="en-US" dirty="0" err="1" smtClean="0"/>
              <a:t>conjugués</a:t>
            </a:r>
            <a:r>
              <a:rPr lang="en-US" dirty="0" smtClean="0"/>
              <a:t> (ACC)</a:t>
            </a:r>
            <a:endParaRPr lang="en-US" dirty="0"/>
          </a:p>
        </p:txBody>
      </p:sp>
      <p:pic>
        <p:nvPicPr>
          <p:cNvPr id="16" name="Picture 3" descr="35477_T-DM1_MOA_step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9" y="3268663"/>
            <a:ext cx="945197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35477_T-DM1_MOA_steps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8" y="3185640"/>
            <a:ext cx="9477375" cy="30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35477_T-DM1_MOA_step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05000"/>
            <a:ext cx="936783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GreenWithSpik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3493642" y="2243138"/>
            <a:ext cx="10048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JustSpi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92" y="4862513"/>
            <a:ext cx="3206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JustSpi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29" y="5500688"/>
            <a:ext cx="2778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5778054" y="1844675"/>
            <a:ext cx="2808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491DEB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1- </a:t>
            </a:r>
            <a:r>
              <a:rPr lang="en-GB" sz="1600" b="1" dirty="0" smtClean="0">
                <a:solidFill>
                  <a:srgbClr val="161616"/>
                </a:solidFill>
                <a:cs typeface="Arial" pitchFamily="34" charset="0"/>
              </a:rPr>
              <a:t>ACC se 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lie au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récepteur</a:t>
            </a:r>
            <a:r>
              <a:rPr lang="en-GB" sz="1600" b="1" dirty="0" smtClean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cible</a:t>
            </a:r>
            <a:r>
              <a:rPr lang="en-GB" sz="1600" b="1" dirty="0" smtClean="0">
                <a:solidFill>
                  <a:srgbClr val="161616"/>
                </a:solidFill>
                <a:cs typeface="Arial" pitchFamily="34" charset="0"/>
              </a:rPr>
              <a:t> des 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cellules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tumorales</a:t>
            </a:r>
            <a:endParaRPr lang="en-GB" sz="1600" b="1" dirty="0">
              <a:solidFill>
                <a:srgbClr val="161616"/>
              </a:solidFill>
              <a:cs typeface="Arial" pitchFamily="34" charset="0"/>
            </a:endParaRP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422513" y="3924995"/>
            <a:ext cx="20304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491DEB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2- Le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complexe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récepteur</a:t>
            </a:r>
            <a:r>
              <a:rPr lang="en-GB" sz="1600" b="1" dirty="0" smtClean="0">
                <a:solidFill>
                  <a:srgbClr val="161616"/>
                </a:solidFill>
                <a:cs typeface="Arial" pitchFamily="34" charset="0"/>
              </a:rPr>
              <a:t>-ACC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est</a:t>
            </a:r>
            <a:r>
              <a:rPr lang="en-GB" sz="1600" b="1" dirty="0" smtClean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internalisé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dans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la cellule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tumorale</a:t>
            </a:r>
            <a:endParaRPr lang="en-GB" sz="1600" b="1" dirty="0">
              <a:solidFill>
                <a:srgbClr val="161616"/>
              </a:solidFill>
              <a:cs typeface="Arial" pitchFamily="34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6570217" y="4365625"/>
            <a:ext cx="21605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491DEB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3-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L’agent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cytotoxique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est</a:t>
            </a:r>
            <a:r>
              <a:rPr lang="en-GB" sz="1600" b="1" dirty="0" smtClean="0">
                <a:solidFill>
                  <a:srgbClr val="161616"/>
                </a:solidFill>
                <a:cs typeface="Arial" pitchFamily="34" charset="0"/>
              </a:rPr>
              <a:t>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relargué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à </a:t>
            </a:r>
            <a:r>
              <a:rPr lang="en-GB" sz="1600" b="1" dirty="0" err="1">
                <a:solidFill>
                  <a:srgbClr val="161616"/>
                </a:solidFill>
                <a:cs typeface="Arial" pitchFamily="34" charset="0"/>
              </a:rPr>
              <a:t>l’intérieur</a:t>
            </a:r>
            <a:r>
              <a:rPr lang="en-GB" sz="1600" b="1" dirty="0">
                <a:solidFill>
                  <a:srgbClr val="161616"/>
                </a:solidFill>
                <a:cs typeface="Arial" pitchFamily="34" charset="0"/>
              </a:rPr>
              <a:t> de la cellule </a:t>
            </a:r>
            <a:r>
              <a:rPr lang="en-GB" sz="1600" b="1" dirty="0" err="1" smtClean="0">
                <a:solidFill>
                  <a:srgbClr val="161616"/>
                </a:solidFill>
                <a:cs typeface="Arial" pitchFamily="34" charset="0"/>
              </a:rPr>
              <a:t>tumorale</a:t>
            </a:r>
            <a:endParaRPr lang="en-GB" sz="1600" b="1" dirty="0">
              <a:solidFill>
                <a:srgbClr val="161616"/>
              </a:solidFill>
              <a:cs typeface="Arial" pitchFamily="34" charset="0"/>
            </a:endParaRPr>
          </a:p>
        </p:txBody>
      </p:sp>
      <p:pic>
        <p:nvPicPr>
          <p:cNvPr id="25" name="Picture 13" descr="JustSpik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417" y="5038725"/>
            <a:ext cx="279400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85800" y="6584776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smtClean="0"/>
              <a:t>16-11-2015</a:t>
            </a:r>
            <a:endParaRPr lang="fr-FR" dirty="0"/>
          </a:p>
        </p:txBody>
      </p:sp>
      <p:pic>
        <p:nvPicPr>
          <p:cNvPr id="28" name="Picture 7" descr="GreenWithSpik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00000">
            <a:off x="735323" y="1575151"/>
            <a:ext cx="10048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422513" y="282017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Anticorps</a:t>
            </a:r>
            <a:r>
              <a:rPr lang="en-US" dirty="0" smtClean="0"/>
              <a:t> + </a:t>
            </a:r>
            <a:r>
              <a:rPr lang="en-US" dirty="0" err="1" smtClean="0"/>
              <a:t>cytotoxique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Thérapeutiques</a:t>
            </a:r>
            <a:r>
              <a:rPr lang="en-US" dirty="0" smtClean="0"/>
              <a:t> </a:t>
            </a:r>
            <a:r>
              <a:rPr lang="en-US" dirty="0" err="1" smtClean="0"/>
              <a:t>ciblées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72816"/>
            <a:ext cx="8172400" cy="41764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ingrédients</a:t>
            </a:r>
            <a:r>
              <a:rPr lang="en-US" dirty="0" smtClean="0"/>
              <a:t> </a:t>
            </a:r>
            <a:r>
              <a:rPr lang="en-US" dirty="0" err="1" smtClean="0"/>
              <a:t>majeurs</a:t>
            </a:r>
            <a:endParaRPr lang="en-US" dirty="0" smtClean="0"/>
          </a:p>
          <a:p>
            <a:pPr lvl="1"/>
            <a:r>
              <a:rPr lang="en-US" dirty="0" smtClean="0"/>
              <a:t> Un </a:t>
            </a:r>
            <a:r>
              <a:rPr lang="en-US" dirty="0" err="1" smtClean="0"/>
              <a:t>traitement</a:t>
            </a:r>
            <a:r>
              <a:rPr lang="en-US" dirty="0" smtClean="0"/>
              <a:t> </a:t>
            </a:r>
            <a:r>
              <a:rPr lang="en-US" dirty="0" err="1" smtClean="0"/>
              <a:t>spécifique</a:t>
            </a:r>
            <a:r>
              <a:rPr lang="en-US" dirty="0" smtClean="0"/>
              <a:t> de la </a:t>
            </a:r>
            <a:r>
              <a:rPr lang="en-US" dirty="0" err="1" smtClean="0"/>
              <a:t>cible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			(“</a:t>
            </a:r>
            <a:r>
              <a:rPr lang="en-US" dirty="0" err="1"/>
              <a:t>dé</a:t>
            </a:r>
            <a:r>
              <a:rPr lang="en-US" dirty="0"/>
              <a:t>-addiction </a:t>
            </a:r>
            <a:r>
              <a:rPr lang="en-US" dirty="0" err="1" smtClean="0"/>
              <a:t>oncogénique</a:t>
            </a:r>
            <a:r>
              <a:rPr lang="en-US" dirty="0" smtClean="0"/>
              <a:t>”)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Petite </a:t>
            </a:r>
            <a:r>
              <a:rPr lang="en-US" dirty="0" err="1" smtClean="0"/>
              <a:t>molécule</a:t>
            </a:r>
            <a:r>
              <a:rPr lang="en-US" dirty="0"/>
              <a:t> </a:t>
            </a:r>
            <a:r>
              <a:rPr lang="en-US" dirty="0" err="1" smtClean="0"/>
              <a:t>traversant</a:t>
            </a:r>
            <a:r>
              <a:rPr lang="en-US" dirty="0" smtClean="0"/>
              <a:t> la membrane </a:t>
            </a:r>
            <a:r>
              <a:rPr lang="en-US" dirty="0" err="1" smtClean="0"/>
              <a:t>cellulaire</a:t>
            </a:r>
            <a:r>
              <a:rPr lang="en-US" dirty="0" smtClean="0"/>
              <a:t> (…</a:t>
            </a:r>
            <a:r>
              <a:rPr lang="en-US" dirty="0" err="1" smtClean="0"/>
              <a:t>inib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…</a:t>
            </a:r>
            <a:r>
              <a:rPr lang="en-US" dirty="0" err="1" smtClean="0"/>
              <a:t>enib</a:t>
            </a:r>
            <a:r>
              <a:rPr lang="en-US" dirty="0" smtClean="0"/>
              <a:t>)</a:t>
            </a:r>
          </a:p>
          <a:p>
            <a:pPr marL="857250" lvl="2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actif</a:t>
            </a:r>
            <a:r>
              <a:rPr lang="en-US" dirty="0" smtClean="0"/>
              <a:t> sur </a:t>
            </a:r>
            <a:r>
              <a:rPr lang="en-US" dirty="0" err="1" smtClean="0"/>
              <a:t>récepteur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molécule</a:t>
            </a:r>
            <a:r>
              <a:rPr lang="en-US" dirty="0" smtClean="0"/>
              <a:t> </a:t>
            </a:r>
            <a:r>
              <a:rPr lang="en-US" dirty="0" err="1" smtClean="0"/>
              <a:t>intracellulaire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= </a:t>
            </a:r>
            <a:r>
              <a:rPr lang="en-US" dirty="0" err="1" smtClean="0"/>
              <a:t>synthèse</a:t>
            </a:r>
            <a:r>
              <a:rPr lang="en-US" dirty="0" smtClean="0"/>
              <a:t> </a:t>
            </a:r>
            <a:r>
              <a:rPr lang="en-US" dirty="0" err="1" smtClean="0"/>
              <a:t>chimique</a:t>
            </a:r>
            <a:endParaRPr lang="en-US" dirty="0" smtClean="0"/>
          </a:p>
          <a:p>
            <a:pPr marL="857250" lvl="2" indent="0">
              <a:buNone/>
            </a:pPr>
            <a:r>
              <a:rPr lang="en-US" dirty="0" smtClean="0"/>
              <a:t>= administration per </a:t>
            </a:r>
            <a:r>
              <a:rPr lang="en-US" dirty="0" err="1" smtClean="0"/>
              <a:t>os</a:t>
            </a:r>
            <a:r>
              <a:rPr lang="en-US" dirty="0" smtClean="0"/>
              <a:t>, continue</a:t>
            </a:r>
          </a:p>
          <a:p>
            <a:pPr marL="85725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87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Thérapeutiques</a:t>
            </a:r>
            <a:r>
              <a:rPr lang="en-US" dirty="0" smtClean="0"/>
              <a:t> </a:t>
            </a:r>
            <a:r>
              <a:rPr lang="en-US" dirty="0" err="1" smtClean="0"/>
              <a:t>ciblées</a:t>
            </a:r>
            <a:endParaRPr lang="en-US" dirty="0"/>
          </a:p>
        </p:txBody>
      </p:sp>
      <p:pic>
        <p:nvPicPr>
          <p:cNvPr id="4098" name="Picture 2" descr="Fig. 6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8" t="11825"/>
          <a:stretch/>
        </p:blipFill>
        <p:spPr bwMode="auto">
          <a:xfrm>
            <a:off x="391214" y="2096852"/>
            <a:ext cx="3873432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1" b="14323"/>
          <a:stretch/>
        </p:blipFill>
        <p:spPr bwMode="auto">
          <a:xfrm>
            <a:off x="4784432" y="2221600"/>
            <a:ext cx="4334801" cy="212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1743544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Erlotinib</a:t>
            </a:r>
            <a:r>
              <a:rPr lang="en-US" dirty="0" smtClean="0"/>
              <a:t> et cancer </a:t>
            </a:r>
            <a:r>
              <a:rPr lang="en-US" dirty="0" err="1" smtClean="0"/>
              <a:t>pulmonaire</a:t>
            </a:r>
            <a:r>
              <a:rPr lang="en-US" dirty="0" smtClean="0"/>
              <a:t> EGFR </a:t>
            </a:r>
            <a:r>
              <a:rPr lang="en-US" dirty="0" err="1" smtClean="0"/>
              <a:t>muté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4897425" y="17901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vemurafenib</a:t>
            </a:r>
            <a:r>
              <a:rPr lang="en-US" dirty="0" smtClean="0"/>
              <a:t> et </a:t>
            </a:r>
            <a:r>
              <a:rPr lang="en-US" dirty="0" err="1" smtClean="0"/>
              <a:t>melanome</a:t>
            </a:r>
            <a:r>
              <a:rPr lang="en-US" dirty="0" smtClean="0"/>
              <a:t> </a:t>
            </a:r>
            <a:r>
              <a:rPr lang="en-US" dirty="0" err="1" smtClean="0"/>
              <a:t>muté</a:t>
            </a:r>
            <a:r>
              <a:rPr lang="en-US" dirty="0" smtClean="0"/>
              <a:t> BRAF</a:t>
            </a:r>
            <a:endParaRPr lang="en-US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980786"/>
              </p:ext>
            </p:extLst>
          </p:nvPr>
        </p:nvGraphicFramePr>
        <p:xfrm>
          <a:off x="-110347" y="4653136"/>
          <a:ext cx="437499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Photo Editor Photo" r:id="rId5" imgW="4780952" imgH="2457143" progId="MSPhotoEd.3">
                  <p:embed/>
                </p:oleObj>
              </mc:Choice>
              <mc:Fallback>
                <p:oleObj name="Photo Editor Photo" r:id="rId5" imgW="4780952" imgH="2457143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0347" y="4653136"/>
                        <a:ext cx="4374993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645" y="4476956"/>
            <a:ext cx="37623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Médecine</a:t>
            </a:r>
            <a:r>
              <a:rPr lang="en-US" dirty="0" smtClean="0"/>
              <a:t> de </a:t>
            </a:r>
            <a:r>
              <a:rPr lang="en-US" dirty="0" err="1" smtClean="0"/>
              <a:t>précision</a:t>
            </a:r>
            <a:r>
              <a:rPr lang="en-US" dirty="0" smtClean="0"/>
              <a:t> – </a:t>
            </a:r>
            <a:r>
              <a:rPr lang="en-US" dirty="0" err="1" smtClean="0"/>
              <a:t>médecine</a:t>
            </a:r>
            <a:r>
              <a:rPr lang="en-US" dirty="0" smtClean="0"/>
              <a:t> </a:t>
            </a:r>
            <a:r>
              <a:rPr lang="en-US" dirty="0" err="1" smtClean="0"/>
              <a:t>génomique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5771389" cy="43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580113" y="3356992"/>
            <a:ext cx="3563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 le plan moléculaire, les cancers présentent 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Très grande hétérogénéité inter-tumorale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Nombreux événements moléculaires actionnables identifiés mais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Fréquence faible dans une population donnée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i="1" dirty="0"/>
              <a:t>= une collection de maladie rare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Médecine</a:t>
            </a:r>
            <a:r>
              <a:rPr lang="en-US" dirty="0" smtClean="0"/>
              <a:t> de </a:t>
            </a:r>
            <a:r>
              <a:rPr lang="en-US" dirty="0" err="1" smtClean="0"/>
              <a:t>précision</a:t>
            </a:r>
            <a:r>
              <a:rPr lang="en-US" dirty="0" smtClean="0"/>
              <a:t> – </a:t>
            </a:r>
            <a:r>
              <a:rPr lang="en-US" dirty="0" err="1" smtClean="0"/>
              <a:t>médecine</a:t>
            </a:r>
            <a:r>
              <a:rPr lang="en-US" dirty="0" smtClean="0"/>
              <a:t> </a:t>
            </a:r>
            <a:r>
              <a:rPr lang="en-US" dirty="0" err="1" smtClean="0"/>
              <a:t>génomique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44" y="1988840"/>
            <a:ext cx="7066155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51954" y="5373216"/>
            <a:ext cx="818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altérations moléculaires peuvent être identiques dans des tumeurs différentes</a:t>
            </a:r>
          </a:p>
          <a:p>
            <a:endParaRPr lang="fr-FR" sz="1600" dirty="0"/>
          </a:p>
          <a:p>
            <a:r>
              <a:rPr lang="fr-FR" sz="1600" dirty="0" smtClean="0"/>
              <a:t>= traitement sur des bases moléculaires, plutôt qu’en fonction des organes concernés ?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0162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Médecine</a:t>
            </a:r>
            <a:r>
              <a:rPr lang="en-US" dirty="0" smtClean="0"/>
              <a:t> de </a:t>
            </a:r>
            <a:r>
              <a:rPr lang="en-US" dirty="0" err="1" smtClean="0"/>
              <a:t>précision</a:t>
            </a:r>
            <a:r>
              <a:rPr lang="en-US" dirty="0" smtClean="0"/>
              <a:t> – </a:t>
            </a:r>
            <a:r>
              <a:rPr lang="en-US" dirty="0" err="1" smtClean="0"/>
              <a:t>médecine</a:t>
            </a:r>
            <a:r>
              <a:rPr lang="en-US" dirty="0" smtClean="0"/>
              <a:t> </a:t>
            </a:r>
            <a:r>
              <a:rPr lang="en-US" dirty="0" err="1" smtClean="0"/>
              <a:t>génomique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2" y="3223709"/>
            <a:ext cx="1266960" cy="13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21" y="3139749"/>
            <a:ext cx="2107141" cy="1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cl_1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r="70415"/>
          <a:stretch>
            <a:fillRect/>
          </a:stretch>
        </p:blipFill>
        <p:spPr bwMode="auto">
          <a:xfrm>
            <a:off x="6585721" y="2971831"/>
            <a:ext cx="1326623" cy="16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46852" y="3874600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565462" y="3812483"/>
            <a:ext cx="7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CGHa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912344" y="3736100"/>
            <a:ext cx="118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ARN</a:t>
            </a:r>
          </a:p>
          <a:p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5536" y="2239987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Analyses moléculaires à haut débit </a:t>
            </a:r>
            <a:endParaRPr lang="fr-FR" dirty="0" smtClean="0"/>
          </a:p>
          <a:p>
            <a:r>
              <a:rPr lang="fr-FR" dirty="0" smtClean="0"/>
              <a:t>= identification rapide et simultanée </a:t>
            </a:r>
            <a:r>
              <a:rPr lang="fr-FR" dirty="0"/>
              <a:t>des altérations génomiques</a:t>
            </a:r>
          </a:p>
        </p:txBody>
      </p:sp>
    </p:spTree>
    <p:extLst>
      <p:ext uri="{BB962C8B-B14F-4D97-AF65-F5344CB8AC3E}">
        <p14:creationId xmlns:p14="http://schemas.microsoft.com/office/powerpoint/2010/main" val="35261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1482" y="96860"/>
            <a:ext cx="7920880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Médecine</a:t>
            </a:r>
            <a:r>
              <a:rPr lang="en-US" dirty="0" smtClean="0"/>
              <a:t> de </a:t>
            </a:r>
            <a:r>
              <a:rPr lang="en-US" dirty="0" err="1" smtClean="0"/>
              <a:t>précision</a:t>
            </a:r>
            <a:r>
              <a:rPr lang="en-US" dirty="0" smtClean="0"/>
              <a:t> – </a:t>
            </a:r>
            <a:r>
              <a:rPr lang="en-US" dirty="0" err="1" smtClean="0"/>
              <a:t>médecine</a:t>
            </a:r>
            <a:r>
              <a:rPr lang="en-US" dirty="0" smtClean="0"/>
              <a:t> </a:t>
            </a:r>
            <a:r>
              <a:rPr lang="en-US" dirty="0" err="1" smtClean="0"/>
              <a:t>génomique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82" y="3367725"/>
            <a:ext cx="1266960" cy="130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21" y="3283765"/>
            <a:ext cx="2107141" cy="1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cl_1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0" r="70415"/>
          <a:stretch>
            <a:fillRect/>
          </a:stretch>
        </p:blipFill>
        <p:spPr bwMode="auto">
          <a:xfrm>
            <a:off x="6585721" y="3115847"/>
            <a:ext cx="1326623" cy="168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146852" y="401861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NGS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565462" y="3956499"/>
            <a:ext cx="706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CGHa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7912344" y="3880116"/>
            <a:ext cx="1186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ARN</a:t>
            </a:r>
          </a:p>
          <a:p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160247" y="1700808"/>
            <a:ext cx="8703287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79" y="1972365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2" y="1665711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087" y="1766910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2" y="2135709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14" y="1775887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44" y="1866667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302" y="170080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27" y="1766910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97" y="2127836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54" y="2189656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82" y="2005315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852" y="221874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817" y="1609730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12" y="1866867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514" y="2313287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044" y="2019067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702" y="185320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68" y="1609730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97" y="2280236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61" y="2107421"/>
            <a:ext cx="482553" cy="6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02" y="172203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663" y="211764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95" y="172783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97" y="2127836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05" y="1853208"/>
            <a:ext cx="521067" cy="7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66" y="174846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82" y="221894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203" y="1914237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73" y="172203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33" y="2019166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ccolade fermante 10"/>
          <p:cNvSpPr/>
          <p:nvPr/>
        </p:nvSpPr>
        <p:spPr>
          <a:xfrm rot="5400000">
            <a:off x="4419875" y="1354523"/>
            <a:ext cx="597669" cy="74829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14581112" y="42032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droit avec flèche 86"/>
          <p:cNvCxnSpPr>
            <a:stCxn id="11" idx="1"/>
          </p:cNvCxnSpPr>
          <p:nvPr/>
        </p:nvCxnSpPr>
        <p:spPr>
          <a:xfrm>
            <a:off x="4718709" y="5394820"/>
            <a:ext cx="0" cy="1130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7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médicale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844825"/>
            <a:ext cx="871296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Les innovations  </a:t>
            </a:r>
            <a:r>
              <a:rPr lang="en-US" dirty="0" err="1" smtClean="0"/>
              <a:t>médicales</a:t>
            </a:r>
            <a:r>
              <a:rPr lang="en-US" dirty="0" smtClean="0"/>
              <a:t> </a:t>
            </a:r>
            <a:r>
              <a:rPr lang="en-US" dirty="0" err="1" smtClean="0"/>
              <a:t>sont</a:t>
            </a:r>
            <a:r>
              <a:rPr lang="en-US" dirty="0" smtClean="0"/>
              <a:t> de type :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pharmacologiques</a:t>
            </a:r>
            <a:r>
              <a:rPr lang="en-US" dirty="0" smtClean="0"/>
              <a:t> : nouveaux </a:t>
            </a:r>
            <a:r>
              <a:rPr lang="en-US" dirty="0" err="1" smtClean="0"/>
              <a:t>médicaments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</a:t>
            </a:r>
            <a:r>
              <a:rPr lang="en-US" dirty="0" err="1" smtClean="0"/>
              <a:t>echnologiques</a:t>
            </a:r>
            <a:r>
              <a:rPr lang="en-US" dirty="0" smtClean="0"/>
              <a:t> : nouveaux </a:t>
            </a:r>
            <a:r>
              <a:rPr lang="en-US" dirty="0" err="1" smtClean="0"/>
              <a:t>dispositifs</a:t>
            </a:r>
            <a:r>
              <a:rPr lang="en-US" dirty="0" smtClean="0"/>
              <a:t> de </a:t>
            </a:r>
            <a:r>
              <a:rPr lang="en-US" dirty="0" err="1" smtClean="0"/>
              <a:t>soins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nouveaux tests diagnostics</a:t>
            </a:r>
          </a:p>
          <a:p>
            <a:pPr>
              <a:buFontTx/>
              <a:buChar char="-"/>
            </a:pPr>
            <a:r>
              <a:rPr lang="en-US" dirty="0" smtClean="0"/>
              <a:t>“intangibles” : </a:t>
            </a:r>
            <a:r>
              <a:rPr lang="en-US" dirty="0" err="1" smtClean="0"/>
              <a:t>protocoles</a:t>
            </a:r>
            <a:r>
              <a:rPr lang="en-US" dirty="0" smtClean="0"/>
              <a:t>, </a:t>
            </a:r>
            <a:r>
              <a:rPr lang="en-US" dirty="0" err="1" smtClean="0"/>
              <a:t>stratégies</a:t>
            </a:r>
            <a:r>
              <a:rPr lang="en-US" dirty="0" smtClean="0"/>
              <a:t>, </a:t>
            </a:r>
            <a:r>
              <a:rPr lang="en-US" dirty="0" err="1" smtClean="0"/>
              <a:t>politique</a:t>
            </a:r>
            <a:r>
              <a:rPr lang="en-US" dirty="0" smtClean="0"/>
              <a:t> de santé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372200" y="594928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Djellal</a:t>
            </a:r>
            <a:r>
              <a:rPr lang="en-US" dirty="0" smtClean="0"/>
              <a:t> et </a:t>
            </a:r>
            <a:r>
              <a:rPr lang="en-US" dirty="0" err="1" smtClean="0"/>
              <a:t>Gallouj</a:t>
            </a:r>
            <a:r>
              <a:rPr lang="en-US" dirty="0" smtClean="0"/>
              <a:t>,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3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6264" y="260648"/>
            <a:ext cx="7920880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Médecine</a:t>
            </a:r>
            <a:r>
              <a:rPr lang="en-US" dirty="0" smtClean="0"/>
              <a:t> de </a:t>
            </a:r>
            <a:r>
              <a:rPr lang="en-US" dirty="0" err="1" smtClean="0"/>
              <a:t>précision</a:t>
            </a:r>
            <a:r>
              <a:rPr lang="en-US" dirty="0" smtClean="0"/>
              <a:t> – </a:t>
            </a:r>
            <a:r>
              <a:rPr lang="en-US" dirty="0" err="1" smtClean="0"/>
              <a:t>médecine</a:t>
            </a:r>
            <a:r>
              <a:rPr lang="en-US" dirty="0" smtClean="0"/>
              <a:t> </a:t>
            </a:r>
            <a:r>
              <a:rPr lang="en-US" dirty="0" err="1" smtClean="0"/>
              <a:t>génomique</a:t>
            </a:r>
            <a:endParaRPr lang="en-US" dirty="0"/>
          </a:p>
        </p:txBody>
      </p:sp>
      <p:sp>
        <p:nvSpPr>
          <p:cNvPr id="41" name="Ellipse 40"/>
          <p:cNvSpPr/>
          <p:nvPr/>
        </p:nvSpPr>
        <p:spPr>
          <a:xfrm>
            <a:off x="14581112" y="420328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690150" y="3727834"/>
            <a:ext cx="1240937" cy="878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/>
          <p:cNvSpPr/>
          <p:nvPr/>
        </p:nvSpPr>
        <p:spPr>
          <a:xfrm>
            <a:off x="2321114" y="3429000"/>
            <a:ext cx="1573040" cy="1042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896103" y="3869011"/>
            <a:ext cx="79138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3865297" y="2070140"/>
            <a:ext cx="5603247" cy="13588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255" y="3759143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17" y="2095281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0" y="189857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950" y="386104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053" y="506640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18" y="522909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74" y="227687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99" y="234297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71" y="5490261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26" y="2765720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58" y="3792093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15" y="2350406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89" y="218579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88" y="3653645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77" y="2444949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983" y="530958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74" y="242927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40" y="218579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71" y="5642661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33" y="2683485"/>
            <a:ext cx="482553" cy="6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074" y="229810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535" y="269371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67" y="230389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69" y="2703900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77" y="2429272"/>
            <a:ext cx="521067" cy="73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38" y="232452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254" y="2795008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06" y="3792093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545" y="2298102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50" y="3862574"/>
            <a:ext cx="431530" cy="6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Ellipse 77"/>
          <p:cNvSpPr/>
          <p:nvPr/>
        </p:nvSpPr>
        <p:spPr>
          <a:xfrm>
            <a:off x="2870784" y="5066408"/>
            <a:ext cx="1240937" cy="8784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524098" y="1916832"/>
            <a:ext cx="1573040" cy="1042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Ellipse 79"/>
          <p:cNvSpPr/>
          <p:nvPr/>
        </p:nvSpPr>
        <p:spPr>
          <a:xfrm>
            <a:off x="2196440" y="2075752"/>
            <a:ext cx="791384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722150" y="5273474"/>
            <a:ext cx="1573040" cy="1042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2150" y="1516142"/>
            <a:ext cx="663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A</a:t>
            </a:r>
            <a:endParaRPr lang="fr-FR" dirty="0"/>
          </a:p>
        </p:txBody>
      </p:sp>
      <p:sp>
        <p:nvSpPr>
          <p:cNvPr id="88" name="ZoneTexte 87"/>
          <p:cNvSpPr txBox="1"/>
          <p:nvPr/>
        </p:nvSpPr>
        <p:spPr>
          <a:xfrm>
            <a:off x="2383621" y="1700808"/>
            <a:ext cx="676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B</a:t>
            </a:r>
            <a:endParaRPr lang="fr-FR" dirty="0"/>
          </a:p>
        </p:txBody>
      </p:sp>
      <p:sp>
        <p:nvSpPr>
          <p:cNvPr id="89" name="ZoneTexte 88"/>
          <p:cNvSpPr txBox="1"/>
          <p:nvPr/>
        </p:nvSpPr>
        <p:spPr>
          <a:xfrm>
            <a:off x="1442462" y="3468979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C</a:t>
            </a:r>
            <a:endParaRPr lang="fr-FR" dirty="0"/>
          </a:p>
        </p:txBody>
      </p:sp>
      <p:sp>
        <p:nvSpPr>
          <p:cNvPr id="90" name="ZoneTexte 89"/>
          <p:cNvSpPr txBox="1"/>
          <p:nvPr/>
        </p:nvSpPr>
        <p:spPr>
          <a:xfrm>
            <a:off x="2418599" y="3053963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D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1672466" y="4940256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E</a:t>
            </a:r>
            <a:endParaRPr lang="fr-FR" dirty="0"/>
          </a:p>
        </p:txBody>
      </p:sp>
      <p:sp>
        <p:nvSpPr>
          <p:cNvPr id="92" name="ZoneTexte 91"/>
          <p:cNvSpPr txBox="1"/>
          <p:nvPr/>
        </p:nvSpPr>
        <p:spPr>
          <a:xfrm>
            <a:off x="2560775" y="4798085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F</a:t>
            </a:r>
            <a:endParaRPr lang="fr-FR" dirty="0"/>
          </a:p>
        </p:txBody>
      </p:sp>
      <p:sp>
        <p:nvSpPr>
          <p:cNvPr id="93" name="ZoneTexte 92"/>
          <p:cNvSpPr txBox="1"/>
          <p:nvPr/>
        </p:nvSpPr>
        <p:spPr>
          <a:xfrm>
            <a:off x="3842614" y="3543168"/>
            <a:ext cx="701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Trt</a:t>
            </a:r>
            <a:r>
              <a:rPr lang="fr-FR" dirty="0" smtClean="0"/>
              <a:t> G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5822086" y="3423295"/>
            <a:ext cx="31640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pas de cible</a:t>
            </a:r>
          </a:p>
          <a:p>
            <a:r>
              <a:rPr lang="fr-FR" dirty="0" smtClean="0"/>
              <a:t>Traitements non génomiques</a:t>
            </a:r>
            <a:endParaRPr lang="fr-FR" dirty="0"/>
          </a:p>
        </p:txBody>
      </p:sp>
      <p:sp>
        <p:nvSpPr>
          <p:cNvPr id="94" name="ZoneTexte 93"/>
          <p:cNvSpPr txBox="1"/>
          <p:nvPr/>
        </p:nvSpPr>
        <p:spPr>
          <a:xfrm>
            <a:off x="4948134" y="4523119"/>
            <a:ext cx="4124110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Petites populations de </a:t>
            </a:r>
            <a:r>
              <a:rPr lang="fr-FR" dirty="0" smtClean="0">
                <a:solidFill>
                  <a:schemeClr val="bg1"/>
                </a:solidFill>
              </a:rPr>
              <a:t>patients </a:t>
            </a:r>
            <a:r>
              <a:rPr lang="fr-FR" dirty="0" smtClean="0">
                <a:solidFill>
                  <a:schemeClr val="bg1"/>
                </a:solidFill>
              </a:rPr>
              <a:t>avec un portrait moléculaire similaire</a:t>
            </a:r>
          </a:p>
          <a:p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= Traitements </a:t>
            </a:r>
            <a:r>
              <a:rPr lang="fr-FR" dirty="0" smtClean="0">
                <a:solidFill>
                  <a:schemeClr val="bg1"/>
                </a:solidFill>
              </a:rPr>
              <a:t>génomiques </a:t>
            </a:r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Prolongés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Combinés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Surveillés sur le plan moléculaire (tumeur et sang)</a:t>
            </a:r>
            <a:endParaRPr lang="fr-FR" dirty="0" smtClean="0">
              <a:solidFill>
                <a:schemeClr val="bg1"/>
              </a:solidFill>
            </a:endParaRPr>
          </a:p>
        </p:txBody>
      </p:sp>
      <p:cxnSp>
        <p:nvCxnSpPr>
          <p:cNvPr id="6144" name="Connecteur droit avec flèche 6143"/>
          <p:cNvCxnSpPr/>
          <p:nvPr/>
        </p:nvCxnSpPr>
        <p:spPr>
          <a:xfrm>
            <a:off x="4032513" y="4799847"/>
            <a:ext cx="791384" cy="728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Immunothérapies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844825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Restaurer ou optimiser la fonction du système immunitaire anti-tumorale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xplosion 2 5"/>
          <p:cNvSpPr/>
          <p:nvPr/>
        </p:nvSpPr>
        <p:spPr>
          <a:xfrm>
            <a:off x="2483768" y="3068960"/>
            <a:ext cx="2448272" cy="1584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3131840" y="3861048"/>
            <a:ext cx="792088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503548" y="4783079"/>
            <a:ext cx="1656184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>
            <a:off x="899592" y="5299551"/>
            <a:ext cx="432048" cy="108012"/>
          </a:xfrm>
          <a:prstGeom prst="teardrop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ocessus 10"/>
          <p:cNvSpPr/>
          <p:nvPr/>
        </p:nvSpPr>
        <p:spPr>
          <a:xfrm rot="19261132">
            <a:off x="2276139" y="4588023"/>
            <a:ext cx="733594" cy="12391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ecteurs 11"/>
          <p:cNvSpPr/>
          <p:nvPr/>
        </p:nvSpPr>
        <p:spPr>
          <a:xfrm>
            <a:off x="2051720" y="4602027"/>
            <a:ext cx="345058" cy="627173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8780" y="4490007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Cellules 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419872" y="4490007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Cellules cancéreuses</a:t>
            </a:r>
            <a:endParaRPr lang="fr-FR" dirty="0"/>
          </a:p>
        </p:txBody>
      </p:sp>
      <p:sp>
        <p:nvSpPr>
          <p:cNvPr id="16" name="Organigramme : Processus 15"/>
          <p:cNvSpPr/>
          <p:nvPr/>
        </p:nvSpPr>
        <p:spPr>
          <a:xfrm rot="19261132">
            <a:off x="1561951" y="4416599"/>
            <a:ext cx="1195560" cy="15330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clair 14"/>
          <p:cNvSpPr/>
          <p:nvPr/>
        </p:nvSpPr>
        <p:spPr>
          <a:xfrm>
            <a:off x="2483768" y="3645024"/>
            <a:ext cx="648072" cy="6480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Éclair 17"/>
          <p:cNvSpPr/>
          <p:nvPr/>
        </p:nvSpPr>
        <p:spPr>
          <a:xfrm flipH="1">
            <a:off x="1701796" y="5185666"/>
            <a:ext cx="781972" cy="274945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915487" y="3235381"/>
            <a:ext cx="368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cellules T peuvent détruire les cellules cancéreuses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2418754" y="5540033"/>
            <a:ext cx="6185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cellules cancéreuses peuvent paralyser les cellules T et échapper à l’</a:t>
            </a:r>
            <a:r>
              <a:rPr lang="fr-FR" dirty="0" err="1" smtClean="0"/>
              <a:t>immunosurveillance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/>
      <p:bldP spid="14" grpId="0"/>
      <p:bldP spid="16" grpId="0" animBg="1"/>
      <p:bldP spid="15" grpId="0" animBg="1"/>
      <p:bldP spid="18" grpId="0" animBg="1"/>
      <p:bldP spid="19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Immunothérapies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820" y="1843243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Restaurer ou optimiser la fonction du système immunitaire anti-tumorale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xplosion 2 5"/>
          <p:cNvSpPr/>
          <p:nvPr/>
        </p:nvSpPr>
        <p:spPr>
          <a:xfrm>
            <a:off x="2483768" y="3068960"/>
            <a:ext cx="2448272" cy="1584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3131840" y="3861048"/>
            <a:ext cx="792088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503548" y="4783079"/>
            <a:ext cx="1656184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>
            <a:off x="899592" y="5299551"/>
            <a:ext cx="432048" cy="108012"/>
          </a:xfrm>
          <a:prstGeom prst="teardrop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ocessus 10"/>
          <p:cNvSpPr/>
          <p:nvPr/>
        </p:nvSpPr>
        <p:spPr>
          <a:xfrm rot="19261132">
            <a:off x="2558973" y="4487918"/>
            <a:ext cx="414081" cy="12038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ecteurs 11"/>
          <p:cNvSpPr/>
          <p:nvPr/>
        </p:nvSpPr>
        <p:spPr>
          <a:xfrm>
            <a:off x="2051720" y="4602027"/>
            <a:ext cx="345058" cy="627173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8780" y="4490007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Cellules 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95501" y="450383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Cellules cancéreuses</a:t>
            </a:r>
            <a:endParaRPr lang="fr-FR" dirty="0"/>
          </a:p>
        </p:txBody>
      </p:sp>
      <p:sp>
        <p:nvSpPr>
          <p:cNvPr id="16" name="Organigramme : Processus 15"/>
          <p:cNvSpPr/>
          <p:nvPr/>
        </p:nvSpPr>
        <p:spPr>
          <a:xfrm rot="19261132">
            <a:off x="1561951" y="4416599"/>
            <a:ext cx="1195560" cy="15330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clair 14"/>
          <p:cNvSpPr/>
          <p:nvPr/>
        </p:nvSpPr>
        <p:spPr>
          <a:xfrm>
            <a:off x="2483768" y="3645024"/>
            <a:ext cx="648072" cy="6480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7394845" y="5737638"/>
            <a:ext cx="899103" cy="564139"/>
            <a:chOff x="7394845" y="5737638"/>
            <a:chExt cx="899103" cy="564139"/>
          </a:xfrm>
        </p:grpSpPr>
        <p:sp>
          <p:nvSpPr>
            <p:cNvPr id="4" name="Demi-cadre 3"/>
            <p:cNvSpPr/>
            <p:nvPr/>
          </p:nvSpPr>
          <p:spPr>
            <a:xfrm rot="9338613">
              <a:off x="7394845" y="5737638"/>
              <a:ext cx="492201" cy="564139"/>
            </a:xfrm>
            <a:prstGeom prst="halfFram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01734">
              <a:off x="7805044" y="6066997"/>
              <a:ext cx="488904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Éclair 18"/>
          <p:cNvSpPr/>
          <p:nvPr/>
        </p:nvSpPr>
        <p:spPr>
          <a:xfrm rot="9518728">
            <a:off x="1727683" y="5147116"/>
            <a:ext cx="648072" cy="52089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848728" y="3170795"/>
            <a:ext cx="290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anticorps thérapeutique peut lever l’inhibition du système immunitaire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79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5 -0.06127 L -0.20243 0.08278 C -0.26371 0.14729 -0.40399 0.117 -0.45746 0.02798 L -0.57517 -0.17156 " pathEditMode="relative" rAng="8501277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03" y="-5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Immunothérapies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820" y="1843243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Restaurer ou optimiser la fonction du système immunitaire anti-tumorale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xplosion 2 5"/>
          <p:cNvSpPr/>
          <p:nvPr/>
        </p:nvSpPr>
        <p:spPr>
          <a:xfrm>
            <a:off x="2483768" y="3068960"/>
            <a:ext cx="2448272" cy="1584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Connecteur 6"/>
          <p:cNvSpPr/>
          <p:nvPr/>
        </p:nvSpPr>
        <p:spPr>
          <a:xfrm>
            <a:off x="3131840" y="3861048"/>
            <a:ext cx="792088" cy="21602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/>
          <p:cNvSpPr/>
          <p:nvPr/>
        </p:nvSpPr>
        <p:spPr>
          <a:xfrm>
            <a:off x="503548" y="4783079"/>
            <a:ext cx="1656184" cy="10801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arme 8"/>
          <p:cNvSpPr/>
          <p:nvPr/>
        </p:nvSpPr>
        <p:spPr>
          <a:xfrm>
            <a:off x="899592" y="5299551"/>
            <a:ext cx="432048" cy="108012"/>
          </a:xfrm>
          <a:prstGeom prst="teardrop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rganigramme : Processus 10"/>
          <p:cNvSpPr/>
          <p:nvPr/>
        </p:nvSpPr>
        <p:spPr>
          <a:xfrm rot="19261132">
            <a:off x="2558973" y="4487918"/>
            <a:ext cx="414081" cy="12038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ecteurs 11"/>
          <p:cNvSpPr/>
          <p:nvPr/>
        </p:nvSpPr>
        <p:spPr>
          <a:xfrm>
            <a:off x="2051720" y="4602027"/>
            <a:ext cx="345058" cy="627173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8780" y="4490007"/>
            <a:ext cx="1206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Cellules T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395501" y="4503836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Cellules cancéreuses</a:t>
            </a:r>
            <a:endParaRPr lang="fr-FR" dirty="0"/>
          </a:p>
        </p:txBody>
      </p:sp>
      <p:sp>
        <p:nvSpPr>
          <p:cNvPr id="16" name="Organigramme : Processus 15"/>
          <p:cNvSpPr/>
          <p:nvPr/>
        </p:nvSpPr>
        <p:spPr>
          <a:xfrm rot="19261132">
            <a:off x="1561951" y="4416599"/>
            <a:ext cx="1195560" cy="153302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Éclair 14"/>
          <p:cNvSpPr/>
          <p:nvPr/>
        </p:nvSpPr>
        <p:spPr>
          <a:xfrm>
            <a:off x="2483768" y="3645024"/>
            <a:ext cx="648072" cy="64807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4809973" y="5764576"/>
            <a:ext cx="899103" cy="564139"/>
            <a:chOff x="7394845" y="5737638"/>
            <a:chExt cx="899103" cy="564139"/>
          </a:xfrm>
        </p:grpSpPr>
        <p:sp>
          <p:nvSpPr>
            <p:cNvPr id="4" name="Demi-cadre 3"/>
            <p:cNvSpPr/>
            <p:nvPr/>
          </p:nvSpPr>
          <p:spPr>
            <a:xfrm rot="9338613">
              <a:off x="7394845" y="5737638"/>
              <a:ext cx="492201" cy="564139"/>
            </a:xfrm>
            <a:prstGeom prst="halfFram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601734">
              <a:off x="7805044" y="6066997"/>
              <a:ext cx="488904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9" name="Éclair 18"/>
          <p:cNvSpPr/>
          <p:nvPr/>
        </p:nvSpPr>
        <p:spPr>
          <a:xfrm rot="9518728">
            <a:off x="1727683" y="5147116"/>
            <a:ext cx="648072" cy="52089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5848728" y="3170795"/>
            <a:ext cx="2903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anticorps thérapeutique peut lever l’inhibition du système immunitaire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2672636" y="465313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PD-L1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378558" y="511488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PD-1</a:t>
            </a:r>
            <a:endParaRPr lang="fr-FR" dirty="0"/>
          </a:p>
        </p:txBody>
      </p:sp>
      <p:sp>
        <p:nvSpPr>
          <p:cNvPr id="21" name="Secteurs 20"/>
          <p:cNvSpPr/>
          <p:nvPr/>
        </p:nvSpPr>
        <p:spPr>
          <a:xfrm>
            <a:off x="4586982" y="5781093"/>
            <a:ext cx="345058" cy="627173"/>
          </a:xfrm>
          <a:prstGeom prst="pi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7452320" y="5438292"/>
            <a:ext cx="899103" cy="564139"/>
            <a:chOff x="7394845" y="5737638"/>
            <a:chExt cx="899103" cy="564139"/>
          </a:xfrm>
        </p:grpSpPr>
        <p:sp>
          <p:nvSpPr>
            <p:cNvPr id="23" name="Demi-cadre 22"/>
            <p:cNvSpPr/>
            <p:nvPr/>
          </p:nvSpPr>
          <p:spPr>
            <a:xfrm rot="9338613">
              <a:off x="7394845" y="5737638"/>
              <a:ext cx="492201" cy="564139"/>
            </a:xfrm>
            <a:prstGeom prst="halfFram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01734">
              <a:off x="7805044" y="6066997"/>
              <a:ext cx="488904" cy="21602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5" name="Organigramme : Processus 24"/>
          <p:cNvSpPr/>
          <p:nvPr/>
        </p:nvSpPr>
        <p:spPr>
          <a:xfrm rot="19261132">
            <a:off x="7241649" y="5509143"/>
            <a:ext cx="414081" cy="18665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4105097" y="642935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Anticorps anti-PD-1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442711" y="4964887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Anticorps anti-PD-L1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Immunothérapies</a:t>
            </a:r>
            <a:endParaRPr lang="fr-F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" y="2671930"/>
            <a:ext cx="453990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12"/>
            <a:ext cx="9144000" cy="199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619819" y="249289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Inclusion de plusieurs types de tumeurs avancées:</a:t>
            </a:r>
          </a:p>
          <a:p>
            <a:pPr marL="342900" indent="-342900">
              <a:buFontTx/>
              <a:buChar char="-"/>
            </a:pPr>
            <a:r>
              <a:rPr lang="fr-FR" sz="1800" dirty="0" smtClean="0"/>
              <a:t>mélanome, rein, poumons</a:t>
            </a:r>
          </a:p>
          <a:p>
            <a:pPr marL="342900" indent="-342900">
              <a:buFontTx/>
              <a:buChar char="-"/>
            </a:pPr>
            <a:r>
              <a:rPr lang="fr-FR" sz="1800" dirty="0" smtClean="0"/>
              <a:t>Taux de réponse de 20% à 40%</a:t>
            </a:r>
          </a:p>
          <a:p>
            <a:pPr marL="342900" indent="-342900">
              <a:buFontTx/>
              <a:buChar char="-"/>
            </a:pPr>
            <a:r>
              <a:rPr lang="fr-FR" sz="1800" dirty="0" smtClean="0"/>
              <a:t>Toxicité de type immunologique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537" y="4714875"/>
            <a:ext cx="404146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2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39552" y="-20946"/>
            <a:ext cx="7920880" cy="142617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Exemple du mélanome métastatique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276872"/>
            <a:ext cx="7920880" cy="4176464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Réponses retardées</a:t>
            </a:r>
          </a:p>
          <a:p>
            <a:r>
              <a:rPr lang="fr-FR" dirty="0" smtClean="0"/>
              <a:t>Réponses durables</a:t>
            </a:r>
          </a:p>
          <a:p>
            <a:r>
              <a:rPr lang="fr-FR" dirty="0" smtClean="0"/>
              <a:t>Curatif même à un stade avancé?</a:t>
            </a:r>
          </a:p>
          <a:p>
            <a:r>
              <a:rPr lang="fr-FR" dirty="0" smtClean="0"/>
              <a:t>Traitement possiblement courts ?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" y="1268760"/>
            <a:ext cx="467453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1"/>
          <a:stretch/>
        </p:blipFill>
        <p:spPr bwMode="auto">
          <a:xfrm>
            <a:off x="5025729" y="1412776"/>
            <a:ext cx="411827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6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Immunothérapies en développement –thérapies cellulaires</a:t>
            </a:r>
            <a:endParaRPr lang="fr-FR" dirty="0"/>
          </a:p>
        </p:txBody>
      </p:sp>
      <p:pic>
        <p:nvPicPr>
          <p:cNvPr id="8194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265069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3068960"/>
            <a:ext cx="1512168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Cellules T modifiées pour reconnaître les cellules K du patient </a:t>
            </a:r>
            <a:endParaRPr lang="fr-FR" sz="1100" dirty="0"/>
          </a:p>
        </p:txBody>
      </p:sp>
      <p:sp>
        <p:nvSpPr>
          <p:cNvPr id="6" name="ZoneTexte 5"/>
          <p:cNvSpPr txBox="1"/>
          <p:nvPr/>
        </p:nvSpPr>
        <p:spPr>
          <a:xfrm>
            <a:off x="2267744" y="5013176"/>
            <a:ext cx="1512168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Cellules T isolées du patient</a:t>
            </a:r>
            <a:endParaRPr lang="fr-FR" sz="1100" dirty="0"/>
          </a:p>
        </p:txBody>
      </p:sp>
      <p:sp>
        <p:nvSpPr>
          <p:cNvPr id="7" name="ZoneTexte 6"/>
          <p:cNvSpPr txBox="1"/>
          <p:nvPr/>
        </p:nvSpPr>
        <p:spPr>
          <a:xfrm>
            <a:off x="5292080" y="3040815"/>
            <a:ext cx="172819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Cellules T modifiées cultivées et </a:t>
            </a:r>
            <a:r>
              <a:rPr lang="fr-FR" sz="1100" dirty="0" smtClean="0"/>
              <a:t>amplifiées</a:t>
            </a:r>
          </a:p>
          <a:p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5444480" y="4149080"/>
            <a:ext cx="172819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Cellules T modifiées injectées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2528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Réjouissons-nous </a:t>
            </a:r>
            <a:r>
              <a:rPr lang="fr-FR" dirty="0" smtClean="0"/>
              <a:t>!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Diminution de la mortalité par cancer</a:t>
            </a:r>
          </a:p>
          <a:p>
            <a:pPr lvl="1"/>
            <a:r>
              <a:rPr lang="fr-FR" dirty="0" smtClean="0"/>
              <a:t>&gt; 2000 médicaments en développement</a:t>
            </a:r>
          </a:p>
          <a:p>
            <a:pPr lvl="1"/>
            <a:r>
              <a:rPr lang="fr-FR" dirty="0" smtClean="0"/>
              <a:t>Résultats prometteurs des approches les plus </a:t>
            </a:r>
            <a:r>
              <a:rPr lang="fr-FR" dirty="0" smtClean="0"/>
              <a:t>récentes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7910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5400" dirty="0" smtClean="0"/>
              <a:t>Impératif </a:t>
            </a:r>
            <a:r>
              <a:rPr lang="fr-FR" sz="5400" dirty="0"/>
              <a:t>de permettre l’accès de tous à ces innovations</a:t>
            </a:r>
          </a:p>
          <a:p>
            <a:pPr marL="0" indent="0">
              <a:buNone/>
            </a:pPr>
            <a:endParaRPr lang="fr-FR" sz="5400" dirty="0" smtClean="0"/>
          </a:p>
        </p:txBody>
      </p:sp>
    </p:spTree>
    <p:extLst>
      <p:ext uri="{BB962C8B-B14F-4D97-AF65-F5344CB8AC3E}">
        <p14:creationId xmlns:p14="http://schemas.microsoft.com/office/powerpoint/2010/main" val="13754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 (3)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628800"/>
            <a:ext cx="835292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4800" dirty="0" smtClean="0"/>
          </a:p>
          <a:p>
            <a:pPr marL="0" indent="0">
              <a:buNone/>
            </a:pPr>
            <a:r>
              <a:rPr lang="fr-FR" sz="4800" dirty="0" smtClean="0"/>
              <a:t>Toujours plus facile de résoudre une équation financière que la biologie du cancer…</a:t>
            </a:r>
          </a:p>
          <a:p>
            <a:endParaRPr lang="fr-FR" sz="4800" dirty="0"/>
          </a:p>
        </p:txBody>
      </p:sp>
    </p:spTree>
    <p:extLst>
      <p:ext uri="{BB962C8B-B14F-4D97-AF65-F5344CB8AC3E}">
        <p14:creationId xmlns:p14="http://schemas.microsoft.com/office/powerpoint/2010/main" val="20873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274638"/>
            <a:ext cx="8856984" cy="142617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Une</a:t>
            </a:r>
            <a:r>
              <a:rPr lang="en-US" dirty="0" smtClean="0"/>
              <a:t> innovation </a:t>
            </a:r>
            <a:r>
              <a:rPr lang="en-US" dirty="0" err="1" smtClean="0"/>
              <a:t>médicamenteuse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39552" y="1844825"/>
            <a:ext cx="820891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/>
              <a:t>Degré</a:t>
            </a:r>
            <a:r>
              <a:rPr lang="en-US" sz="5400" dirty="0" smtClean="0"/>
              <a:t> </a:t>
            </a:r>
            <a:r>
              <a:rPr lang="en-US" sz="5400" dirty="0" err="1" smtClean="0"/>
              <a:t>d’innovation</a:t>
            </a:r>
            <a:r>
              <a:rPr lang="en-US" sz="5400" dirty="0" smtClean="0"/>
              <a:t> </a:t>
            </a:r>
            <a:r>
              <a:rPr lang="en-US" sz="5400" dirty="0" err="1" smtClean="0"/>
              <a:t>lié</a:t>
            </a:r>
            <a:r>
              <a:rPr lang="en-US" sz="5400" dirty="0" smtClean="0"/>
              <a:t> aux </a:t>
            </a:r>
            <a:r>
              <a:rPr lang="en-US" sz="5400" dirty="0" err="1" smtClean="0"/>
              <a:t>caractéristiques</a:t>
            </a:r>
            <a:r>
              <a:rPr lang="en-US" sz="5400" dirty="0" smtClean="0"/>
              <a:t> du </a:t>
            </a:r>
            <a:r>
              <a:rPr lang="en-US" sz="5400" dirty="0" err="1" smtClean="0"/>
              <a:t>médicament</a:t>
            </a:r>
            <a:r>
              <a:rPr lang="en-US" sz="5400" dirty="0" smtClean="0"/>
              <a:t> ?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923928" y="6381328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15040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</a:t>
            </a:r>
            <a:r>
              <a:rPr lang="en-US" dirty="0" err="1" smtClean="0"/>
              <a:t>médicamenteuse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9001000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=== Innovation majeure 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err="1" smtClean="0"/>
              <a:t>une</a:t>
            </a:r>
            <a:r>
              <a:rPr lang="en-US" dirty="0" smtClean="0"/>
              <a:t> nouvelle </a:t>
            </a:r>
            <a:r>
              <a:rPr lang="en-US" dirty="0" err="1" smtClean="0"/>
              <a:t>cible</a:t>
            </a:r>
            <a:r>
              <a:rPr lang="en-US" dirty="0" smtClean="0"/>
              <a:t> ?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5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2268042" y="3347070"/>
            <a:ext cx="1482725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95017" y="4234482"/>
            <a:ext cx="16176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FFFF00"/>
              </a:buClr>
              <a:buSzPct val="75000"/>
              <a:buFont typeface="Wingdings" pitchFamily="2" charset="2"/>
              <a:buNone/>
            </a:pPr>
            <a:r>
              <a:rPr lang="fr-FR" sz="1200" b="1">
                <a:solidFill>
                  <a:schemeClr val="bg2"/>
                </a:solidFill>
                <a:latin typeface="Arial" pitchFamily="34" charset="0"/>
              </a:rPr>
              <a:t>(FISH) amplification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75409"/>
            <a:ext cx="18002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242" y="3347070"/>
            <a:ext cx="1476375" cy="93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652120" y="3644741"/>
            <a:ext cx="341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HER2 + </a:t>
            </a:r>
            <a:r>
              <a:rPr lang="en-US" dirty="0" err="1" smtClean="0"/>
              <a:t>dans</a:t>
            </a:r>
            <a:r>
              <a:rPr lang="en-US" dirty="0" smtClean="0"/>
              <a:t> les cancers du </a:t>
            </a:r>
            <a:r>
              <a:rPr lang="en-US" dirty="0" err="1" smtClean="0"/>
              <a:t>sein</a:t>
            </a:r>
            <a:endParaRPr lang="en-US" dirty="0"/>
          </a:p>
        </p:txBody>
      </p:sp>
      <p:pic>
        <p:nvPicPr>
          <p:cNvPr id="10" name="Picture 4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48" y="4653859"/>
            <a:ext cx="1655465" cy="11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024336" y="5075892"/>
            <a:ext cx="34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Anticorps</a:t>
            </a:r>
            <a:r>
              <a:rPr lang="en-US" dirty="0" smtClean="0"/>
              <a:t> anti-HER2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23928" y="6381328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7194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</a:t>
            </a:r>
            <a:r>
              <a:rPr lang="en-US" dirty="0" err="1" smtClean="0"/>
              <a:t>médicamenteuse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844825"/>
            <a:ext cx="9073008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=== Innovation majeure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une</a:t>
            </a:r>
            <a:r>
              <a:rPr lang="en-US" dirty="0" smtClean="0"/>
              <a:t> nouvelle indication</a:t>
            </a:r>
          </a:p>
          <a:p>
            <a:pPr marL="0" indent="0">
              <a:buNone/>
            </a:pPr>
            <a:r>
              <a:rPr lang="en-US" dirty="0" smtClean="0"/>
              <a:t>  Ex : anti-HER2 et cancer de </a:t>
            </a:r>
            <a:r>
              <a:rPr lang="en-US" dirty="0" err="1" smtClean="0"/>
              <a:t>l’estomac</a:t>
            </a:r>
            <a:r>
              <a:rPr lang="en-US" dirty="0" smtClean="0"/>
              <a:t> HER2+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53474"/>
            <a:ext cx="3114675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3995936" y="4797152"/>
            <a:ext cx="10081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655465" cy="115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23928" y="6381328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22930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Innovation </a:t>
            </a:r>
            <a:r>
              <a:rPr lang="en-US" dirty="0" err="1" smtClean="0"/>
              <a:t>médicamenteuse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700808"/>
            <a:ext cx="8748464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=== Innovation majeure </a:t>
            </a:r>
          </a:p>
          <a:p>
            <a:pPr marL="0" indent="0">
              <a:buNone/>
            </a:pPr>
            <a:r>
              <a:rPr lang="en-US" dirty="0" smtClean="0"/>
              <a:t>	identifier </a:t>
            </a:r>
            <a:r>
              <a:rPr lang="en-US" dirty="0" err="1" smtClean="0"/>
              <a:t>une</a:t>
            </a:r>
            <a:r>
              <a:rPr lang="en-US" dirty="0" smtClean="0"/>
              <a:t> population </a:t>
            </a:r>
            <a:r>
              <a:rPr lang="en-US" dirty="0" err="1" smtClean="0"/>
              <a:t>particulière</a:t>
            </a:r>
            <a:r>
              <a:rPr lang="en-US" dirty="0" smtClean="0"/>
              <a:t> à plus 	haute </a:t>
            </a:r>
            <a:r>
              <a:rPr lang="en-US" dirty="0" err="1" smtClean="0"/>
              <a:t>probabilité</a:t>
            </a:r>
            <a:r>
              <a:rPr lang="en-US" dirty="0" smtClean="0"/>
              <a:t> de </a:t>
            </a:r>
            <a:r>
              <a:rPr lang="en-US" dirty="0" err="1" smtClean="0"/>
              <a:t>succès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 : cancer du </a:t>
            </a:r>
            <a:r>
              <a:rPr lang="en-US" dirty="0" err="1" smtClean="0"/>
              <a:t>poumon</a:t>
            </a:r>
            <a:r>
              <a:rPr lang="en-US" dirty="0" smtClean="0"/>
              <a:t> avec mutation du </a:t>
            </a:r>
            <a:r>
              <a:rPr lang="en-US" dirty="0" err="1" smtClean="0"/>
              <a:t>gène</a:t>
            </a:r>
            <a:r>
              <a:rPr lang="en-US" dirty="0" smtClean="0"/>
              <a:t> </a:t>
            </a:r>
            <a:r>
              <a:rPr lang="en-US" i="1" dirty="0" smtClean="0"/>
              <a:t>EGFR  </a:t>
            </a:r>
            <a:r>
              <a:rPr lang="en-US" dirty="0" smtClean="0"/>
              <a:t>et </a:t>
            </a:r>
            <a:r>
              <a:rPr lang="en-US" dirty="0" err="1" smtClean="0"/>
              <a:t>inhibiteur</a:t>
            </a:r>
            <a:r>
              <a:rPr lang="en-US" dirty="0" smtClean="0"/>
              <a:t> EGFR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816" y="6021288"/>
            <a:ext cx="66064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/>
              <a:t>Ferner</a:t>
            </a:r>
            <a:r>
              <a:rPr lang="en-US" sz="1200" b="1" dirty="0"/>
              <a:t> et al, NICE and new: appraising innovation, BMJ, 2010</a:t>
            </a:r>
          </a:p>
        </p:txBody>
      </p:sp>
    </p:spTree>
    <p:extLst>
      <p:ext uri="{BB962C8B-B14F-4D97-AF65-F5344CB8AC3E}">
        <p14:creationId xmlns:p14="http://schemas.microsoft.com/office/powerpoint/2010/main" val="38911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iapos intérieur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14211</TotalTime>
  <Words>1507</Words>
  <Application>Microsoft Office PowerPoint</Application>
  <PresentationFormat>Affichage à l'écran (4:3)</PresentationFormat>
  <Paragraphs>350</Paragraphs>
  <Slides>59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3" baseType="lpstr">
      <vt:lpstr>Thème Office</vt:lpstr>
      <vt:lpstr>Diapos intérieures</vt:lpstr>
      <vt:lpstr>1_Diapos intérieures</vt:lpstr>
      <vt:lpstr>Photo Editor Photo</vt:lpstr>
      <vt:lpstr>Un flux d’innovations dans les médicaments du cancer ?  Des innovations ?</vt:lpstr>
      <vt:lpstr>Liens d’intérêt</vt:lpstr>
      <vt:lpstr>Plan </vt:lpstr>
      <vt:lpstr>Plan </vt:lpstr>
      <vt:lpstr>Une innovation médicale ?</vt:lpstr>
      <vt:lpstr>Une innovation médicamenteuse ?</vt:lpstr>
      <vt:lpstr>Innovation médicamenteuse?</vt:lpstr>
      <vt:lpstr>Innovation médicamenteuse?</vt:lpstr>
      <vt:lpstr>Innovation médicamenteuse?</vt:lpstr>
      <vt:lpstr>Innovation médicamenteuse?</vt:lpstr>
      <vt:lpstr>Innovation médicamenteuse?</vt:lpstr>
      <vt:lpstr>Une innovation médicamenteuse ?</vt:lpstr>
      <vt:lpstr>Une innovation médicamenteuse ?</vt:lpstr>
      <vt:lpstr>Une innovation médicamenteuse ?</vt:lpstr>
      <vt:lpstr>Présentation PowerPoint</vt:lpstr>
      <vt:lpstr>Une innovation médicamenteuse ?</vt:lpstr>
      <vt:lpstr>Présentation PowerPoint</vt:lpstr>
      <vt:lpstr>Une innovation médicamenteuse ?</vt:lpstr>
      <vt:lpstr>Présentation PowerPoint</vt:lpstr>
      <vt:lpstr>Une innovation médicamenteuse ?</vt:lpstr>
      <vt:lpstr>Une innovation médicamenteuse ?</vt:lpstr>
      <vt:lpstr>Une innovation médicamenteuse ?</vt:lpstr>
      <vt:lpstr>Une innovation médicamenteuse ?</vt:lpstr>
      <vt:lpstr>Une innovation médicamenteuse ?</vt:lpstr>
      <vt:lpstr>Une innovation médicamenteuse ?</vt:lpstr>
      <vt:lpstr>Une innovation médicamenteuse ?</vt:lpstr>
      <vt:lpstr>Une innovation médicamenteuse ?</vt:lpstr>
      <vt:lpstr>Une innovation médicamenteuse ?</vt:lpstr>
      <vt:lpstr>Une innovation médicamenteuse ?</vt:lpstr>
      <vt:lpstr>Présentation PowerPoint</vt:lpstr>
      <vt:lpstr>Présentation PowerPoint</vt:lpstr>
      <vt:lpstr>Présentation PowerPoint</vt:lpstr>
      <vt:lpstr>Une innovation médicamenteuse ?</vt:lpstr>
      <vt:lpstr>Plan </vt:lpstr>
      <vt:lpstr>Signatures pronostiques</vt:lpstr>
      <vt:lpstr>Signatures pronostiques</vt:lpstr>
      <vt:lpstr>Présentation PowerPoint</vt:lpstr>
      <vt:lpstr>Présentation PowerPoint</vt:lpstr>
      <vt:lpstr>Thérapeutiques ciblées</vt:lpstr>
      <vt:lpstr>Thérapeutiques ciblées</vt:lpstr>
      <vt:lpstr>Thérapeutiques ciblées</vt:lpstr>
      <vt:lpstr>Anticorps monoclonaux</vt:lpstr>
      <vt:lpstr>Anticorps conjugués (ACC)</vt:lpstr>
      <vt:lpstr>Thérapeutiques ciblées</vt:lpstr>
      <vt:lpstr>Thérapeutiques ciblées</vt:lpstr>
      <vt:lpstr>Médecine de précision – médecine génomique</vt:lpstr>
      <vt:lpstr>Médecine de précision – médecine génomique</vt:lpstr>
      <vt:lpstr>Médecine de précision – médecine génomique</vt:lpstr>
      <vt:lpstr>Médecine de précision – médecine génomique</vt:lpstr>
      <vt:lpstr>Médecine de précision – médecine génomique</vt:lpstr>
      <vt:lpstr>Immunothérapies</vt:lpstr>
      <vt:lpstr>Immunothérapies</vt:lpstr>
      <vt:lpstr>Immunothérapies</vt:lpstr>
      <vt:lpstr>Immunothérapies</vt:lpstr>
      <vt:lpstr>Exemple du mélanome métastatique</vt:lpstr>
      <vt:lpstr>Immunothérapies en développement –thérapies cellulaires</vt:lpstr>
      <vt:lpstr>Conclusions (1)</vt:lpstr>
      <vt:lpstr>Conclusions (2)</vt:lpstr>
      <vt:lpstr>Conclusions (3)</vt:lpstr>
    </vt:vector>
  </TitlesOfParts>
  <Company>IPC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DSIO</dc:creator>
  <cp:lastModifiedBy>GONCALVES Anthony</cp:lastModifiedBy>
  <cp:revision>294</cp:revision>
  <dcterms:created xsi:type="dcterms:W3CDTF">2013-04-25T12:28:44Z</dcterms:created>
  <dcterms:modified xsi:type="dcterms:W3CDTF">2016-01-27T15:50:01Z</dcterms:modified>
</cp:coreProperties>
</file>