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1" r:id="rId2"/>
  </p:sldMasterIdLst>
  <p:sldIdLst>
    <p:sldId id="260" r:id="rId3"/>
    <p:sldId id="261" r:id="rId4"/>
    <p:sldId id="262" r:id="rId5"/>
    <p:sldId id="263" r:id="rId6"/>
  </p:sldIdLst>
  <p:sldSz cx="9144000" cy="6858000" type="screen4x3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age de titre" id="{83C872B8-DBDB-624B-BFE7-95002CCCAC8D}">
          <p14:sldIdLst>
            <p14:sldId id="260"/>
            <p14:sldId id="261"/>
            <p14:sldId id="262"/>
            <p14:sldId id="263"/>
          </p14:sldIdLst>
        </p14:section>
        <p14:section name="Pages suivantes" id="{09DB4A43-7013-1A46-A2FE-03EE6CF04CE4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7AA"/>
    <a:srgbClr val="C50D69"/>
    <a:srgbClr val="200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5" d="100"/>
          <a:sy n="115" d="100"/>
        </p:scale>
        <p:origin x="-888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Données!$A$20</c:f>
              <c:strCache>
                <c:ptCount val="1"/>
                <c:pt idx="0">
                  <c:v>Achats pharmacie hors rétrocession</c:v>
                </c:pt>
              </c:strCache>
            </c:strRef>
          </c:tx>
          <c:invertIfNegative val="0"/>
          <c:cat>
            <c:numRef>
              <c:f>Données!$B$19:$L$19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Données!$B$20:$L$20</c:f>
              <c:numCache>
                <c:formatCode>#,##0</c:formatCode>
                <c:ptCount val="11"/>
                <c:pt idx="0">
                  <c:v>11619892.309999999</c:v>
                </c:pt>
                <c:pt idx="1">
                  <c:v>14957360.380000001</c:v>
                </c:pt>
                <c:pt idx="2">
                  <c:v>18573503.690000001</c:v>
                </c:pt>
                <c:pt idx="3">
                  <c:v>22411796.120000001</c:v>
                </c:pt>
                <c:pt idx="4">
                  <c:v>22912160.48</c:v>
                </c:pt>
                <c:pt idx="5">
                  <c:v>24391624.449999999</c:v>
                </c:pt>
                <c:pt idx="6">
                  <c:v>25428638.015916999</c:v>
                </c:pt>
                <c:pt idx="7">
                  <c:v>22929565.190000001</c:v>
                </c:pt>
                <c:pt idx="8">
                  <c:v>25139727.829999998</c:v>
                </c:pt>
                <c:pt idx="9">
                  <c:v>26154021.290000003</c:v>
                </c:pt>
                <c:pt idx="10">
                  <c:v>25621860.710000001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6288"/>
        <c:axId val="147437824"/>
      </c:barChart>
      <c:catAx>
        <c:axId val="147436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437824"/>
        <c:crosses val="autoZero"/>
        <c:auto val="1"/>
        <c:lblAlgn val="ctr"/>
        <c:lblOffset val="100"/>
        <c:noMultiLvlLbl val="0"/>
      </c:catAx>
      <c:valAx>
        <c:axId val="147437824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47436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Données!$A$23</c:f>
              <c:strCache>
                <c:ptCount val="1"/>
                <c:pt idx="0">
                  <c:v>Montant achats molécules T2A</c:v>
                </c:pt>
              </c:strCache>
            </c:strRef>
          </c:tx>
          <c:invertIfNegative val="0"/>
          <c:cat>
            <c:numRef>
              <c:f>Données!$B$22:$L$22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Données!$B$23:$L$23</c:f>
              <c:numCache>
                <c:formatCode>#,##0</c:formatCode>
                <c:ptCount val="11"/>
                <c:pt idx="0">
                  <c:v>7226300.0499999998</c:v>
                </c:pt>
                <c:pt idx="1">
                  <c:v>10182521.4</c:v>
                </c:pt>
                <c:pt idx="2">
                  <c:v>13804783.180000002</c:v>
                </c:pt>
                <c:pt idx="3">
                  <c:v>16744805.970000001</c:v>
                </c:pt>
                <c:pt idx="4">
                  <c:v>17762944.670000002</c:v>
                </c:pt>
                <c:pt idx="5">
                  <c:v>19303012.199999999</c:v>
                </c:pt>
                <c:pt idx="6">
                  <c:v>19707497.789315</c:v>
                </c:pt>
                <c:pt idx="7">
                  <c:v>17429875.66</c:v>
                </c:pt>
                <c:pt idx="8">
                  <c:v>17932901.199999999</c:v>
                </c:pt>
                <c:pt idx="9">
                  <c:v>20672059.949999999</c:v>
                </c:pt>
                <c:pt idx="10">
                  <c:v>20482460.872080002</c:v>
                </c:pt>
              </c:numCache>
            </c:numRef>
          </c:val>
        </c:ser>
        <c:ser>
          <c:idx val="1"/>
          <c:order val="1"/>
          <c:tx>
            <c:strRef>
              <c:f>Données!$A$24</c:f>
              <c:strCache>
                <c:ptCount val="1"/>
                <c:pt idx="0">
                  <c:v>Montant molécules hors T2A</c:v>
                </c:pt>
              </c:strCache>
            </c:strRef>
          </c:tx>
          <c:invertIfNegative val="0"/>
          <c:cat>
            <c:numRef>
              <c:f>Données!$B$22:$L$22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Données!$B$24:$L$24</c:f>
              <c:numCache>
                <c:formatCode>#,##0</c:formatCode>
                <c:ptCount val="11"/>
                <c:pt idx="0">
                  <c:v>4393592.2599999988</c:v>
                </c:pt>
                <c:pt idx="1">
                  <c:v>4774838.9800000004</c:v>
                </c:pt>
                <c:pt idx="2">
                  <c:v>4768720.51</c:v>
                </c:pt>
                <c:pt idx="3">
                  <c:v>5666990.1500000004</c:v>
                </c:pt>
                <c:pt idx="4">
                  <c:v>5149215.8099999987</c:v>
                </c:pt>
                <c:pt idx="5">
                  <c:v>5088612.25</c:v>
                </c:pt>
                <c:pt idx="6">
                  <c:v>5721140.2266019993</c:v>
                </c:pt>
                <c:pt idx="7">
                  <c:v>5499689.5300000012</c:v>
                </c:pt>
                <c:pt idx="8">
                  <c:v>7206826.629999999</c:v>
                </c:pt>
                <c:pt idx="9">
                  <c:v>5481961.3400000036</c:v>
                </c:pt>
                <c:pt idx="10">
                  <c:v>5139399.8379199989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50848640"/>
        <c:axId val="150850176"/>
      </c:barChart>
      <c:catAx>
        <c:axId val="15084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0850176"/>
        <c:crosses val="autoZero"/>
        <c:auto val="1"/>
        <c:lblAlgn val="ctr"/>
        <c:lblOffset val="100"/>
        <c:noMultiLvlLbl val="0"/>
      </c:catAx>
      <c:valAx>
        <c:axId val="150850176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spPr>
          <a:ln w="9525">
            <a:noFill/>
          </a:ln>
        </c:spPr>
        <c:crossAx val="1508486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2"/>
          <c:tx>
            <c:strRef>
              <c:f>Données!$A$27</c:f>
              <c:strCache>
                <c:ptCount val="1"/>
                <c:pt idx="0">
                  <c:v>% dépenses totales IPC</c:v>
                </c:pt>
              </c:strCache>
            </c:strRef>
          </c:tx>
          <c:spPr>
            <a:ln>
              <a:solidFill>
                <a:srgbClr val="C50D69"/>
              </a:solidFill>
            </a:ln>
            <a:effectLst/>
          </c:spPr>
          <c:marker>
            <c:symbol val="none"/>
          </c:marker>
          <c:cat>
            <c:numRef>
              <c:f>Données!$B$26:$L$26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Données!$B$27:$L$27</c:f>
              <c:numCache>
                <c:formatCode>0.0%</c:formatCode>
                <c:ptCount val="11"/>
                <c:pt idx="0">
                  <c:v>0.11919499089326852</c:v>
                </c:pt>
                <c:pt idx="1">
                  <c:v>0.1419414139707906</c:v>
                </c:pt>
                <c:pt idx="2">
                  <c:v>0.16557023765588927</c:v>
                </c:pt>
                <c:pt idx="3">
                  <c:v>0.1844641862538077</c:v>
                </c:pt>
                <c:pt idx="4">
                  <c:v>0.17943076184665377</c:v>
                </c:pt>
                <c:pt idx="5">
                  <c:v>0.17994194008517703</c:v>
                </c:pt>
                <c:pt idx="6">
                  <c:v>0.17707067297093959</c:v>
                </c:pt>
                <c:pt idx="7">
                  <c:v>0.15343997118582264</c:v>
                </c:pt>
                <c:pt idx="8">
                  <c:v>0.16093648572406735</c:v>
                </c:pt>
                <c:pt idx="9">
                  <c:v>0.16560348523155696</c:v>
                </c:pt>
                <c:pt idx="10">
                  <c:v>0.15569219649025112</c:v>
                </c:pt>
              </c:numCache>
            </c:numRef>
          </c:val>
          <c:smooth val="0"/>
        </c:ser>
        <c:ser>
          <c:idx val="0"/>
          <c:order val="0"/>
          <c:tx>
            <c:strRef>
              <c:f>Données!$A$31</c:f>
              <c:strCache>
                <c:ptCount val="1"/>
                <c:pt idx="0">
                  <c:v>Poids molécules T2A</c:v>
                </c:pt>
              </c:strCache>
            </c:strRef>
          </c:tx>
          <c:spPr>
            <a:ln>
              <a:solidFill>
                <a:schemeClr val="tx2"/>
              </a:solidFill>
            </a:ln>
            <a:effectLst/>
          </c:spPr>
          <c:marker>
            <c:symbol val="none"/>
          </c:marker>
          <c:cat>
            <c:numRef>
              <c:f>Données!$B$30:$L$30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Données!$B$31:$L$31</c:f>
              <c:numCache>
                <c:formatCode>0.0%</c:formatCode>
                <c:ptCount val="11"/>
                <c:pt idx="0">
                  <c:v>7.4126226446222188E-2</c:v>
                </c:pt>
                <c:pt idx="1">
                  <c:v>9.6629448551391675E-2</c:v>
                </c:pt>
                <c:pt idx="2">
                  <c:v>0.12306031592365774</c:v>
                </c:pt>
                <c:pt idx="3">
                  <c:v>0.13782103811293955</c:v>
                </c:pt>
                <c:pt idx="4">
                  <c:v>0.13910598686493042</c:v>
                </c:pt>
                <c:pt idx="5">
                  <c:v>0.14240221974046674</c:v>
                </c:pt>
                <c:pt idx="6">
                  <c:v>0.1372318837502422</c:v>
                </c:pt>
                <c:pt idx="7">
                  <c:v>0.11663717113175975</c:v>
                </c:pt>
                <c:pt idx="8">
                  <c:v>0.11480068986748893</c:v>
                </c:pt>
                <c:pt idx="9">
                  <c:v>0.13089249781809309</c:v>
                </c:pt>
                <c:pt idx="10">
                  <c:v>0.12446244083495216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Données!$A$32</c:f>
              <c:strCache>
                <c:ptCount val="1"/>
                <c:pt idx="0">
                  <c:v>Poids molécules hors T2A</c:v>
                </c:pt>
              </c:strCache>
            </c:strRef>
          </c:tx>
          <c:spPr>
            <a:ln>
              <a:solidFill>
                <a:srgbClr val="0187AA"/>
              </a:solidFill>
            </a:ln>
            <a:effectLst/>
          </c:spPr>
          <c:marker>
            <c:symbol val="none"/>
          </c:marker>
          <c:cat>
            <c:numRef>
              <c:f>Données!$B$30:$L$30</c:f>
              <c:numCache>
                <c:formatCode>General</c:formatCode>
                <c:ptCount val="1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</c:numCache>
            </c:numRef>
          </c:cat>
          <c:val>
            <c:numRef>
              <c:f>Données!$B$32:$L$32</c:f>
              <c:numCache>
                <c:formatCode>0.0%</c:formatCode>
                <c:ptCount val="11"/>
                <c:pt idx="0">
                  <c:v>4.5068764447046321E-2</c:v>
                </c:pt>
                <c:pt idx="1">
                  <c:v>4.5311965419398921E-2</c:v>
                </c:pt>
                <c:pt idx="2">
                  <c:v>4.2509921732231518E-2</c:v>
                </c:pt>
                <c:pt idx="3">
                  <c:v>4.6643148140868132E-2</c:v>
                </c:pt>
                <c:pt idx="4">
                  <c:v>4.0324774981723335E-2</c:v>
                </c:pt>
                <c:pt idx="5">
                  <c:v>3.7539720344710287E-2</c:v>
                </c:pt>
                <c:pt idx="6">
                  <c:v>3.9838789220697383E-2</c:v>
                </c:pt>
                <c:pt idx="7">
                  <c:v>3.680280005406289E-2</c:v>
                </c:pt>
                <c:pt idx="8">
                  <c:v>4.6135795856578427E-2</c:v>
                </c:pt>
                <c:pt idx="9">
                  <c:v>3.4710987413463894E-2</c:v>
                </c:pt>
                <c:pt idx="10">
                  <c:v>3.122975565529898E-2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939520"/>
        <c:axId val="150941056"/>
      </c:lineChart>
      <c:catAx>
        <c:axId val="150939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50941056"/>
        <c:crosses val="autoZero"/>
        <c:auto val="1"/>
        <c:lblAlgn val="ctr"/>
        <c:lblOffset val="100"/>
        <c:noMultiLvlLbl val="0"/>
      </c:catAx>
      <c:valAx>
        <c:axId val="150941056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spPr>
          <a:ln w="9525">
            <a:noFill/>
          </a:ln>
        </c:spPr>
        <c:crossAx val="150939520"/>
        <c:crosses val="autoZero"/>
        <c:crossBetween val="between"/>
      </c:valAx>
      <c:spPr>
        <a:ln>
          <a:solidFill>
            <a:schemeClr val="tx2"/>
          </a:solidFill>
        </a:ln>
      </c:spPr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0" y="813182"/>
            <a:ext cx="8172450" cy="1345819"/>
          </a:xfrm>
        </p:spPr>
        <p:txBody>
          <a:bodyPr lIns="180000" anchor="t" anchorCtr="0"/>
          <a:lstStyle>
            <a:lvl1pPr algn="r">
              <a:defRPr sz="2400" b="1" i="0">
                <a:solidFill>
                  <a:srgbClr val="31859C"/>
                </a:solidFill>
                <a:latin typeface="Helvetica"/>
                <a:cs typeface="Helvetica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E3E6-13F6-BA42-9725-0B176E1BF438}" type="datetimeFigureOut">
              <a:rPr lang="fr-FR" smtClean="0"/>
              <a:t>06/01/2016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2106-CE43-434A-AF0D-927DD1276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5464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50" y="830298"/>
            <a:ext cx="8081309" cy="1143000"/>
          </a:xfrm>
        </p:spPr>
        <p:txBody>
          <a:bodyPr lIns="180000" anchor="t" anchorCtr="0">
            <a:normAutofit/>
          </a:bodyPr>
          <a:lstStyle>
            <a:lvl1pPr algn="r">
              <a:defRPr sz="2400" b="1" i="0">
                <a:solidFill>
                  <a:schemeClr val="accent5">
                    <a:lumMod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28059" y="2191240"/>
            <a:ext cx="7239000" cy="3979466"/>
          </a:xfrm>
        </p:spPr>
        <p:txBody>
          <a:bodyPr lIns="180000"/>
          <a:lstStyle>
            <a:lvl1pPr>
              <a:defRPr sz="2200" b="1">
                <a:solidFill>
                  <a:srgbClr val="FFFFFF"/>
                </a:solidFill>
                <a:latin typeface="Helvetica"/>
                <a:cs typeface="Helvetica"/>
              </a:defRPr>
            </a:lvl1pPr>
            <a:lvl2pPr>
              <a:defRPr sz="2000">
                <a:solidFill>
                  <a:srgbClr val="FFFFFF"/>
                </a:solidFill>
                <a:latin typeface="Helvetica"/>
                <a:cs typeface="Helvetica"/>
              </a:defRPr>
            </a:lvl2pPr>
            <a:lvl3pPr>
              <a:defRPr sz="1800">
                <a:solidFill>
                  <a:srgbClr val="FFFFFF"/>
                </a:solidFill>
                <a:latin typeface="Helvetica"/>
                <a:cs typeface="Helvetica"/>
              </a:defRPr>
            </a:lvl3pPr>
            <a:lvl4pPr>
              <a:defRPr sz="1600">
                <a:solidFill>
                  <a:srgbClr val="FFFFFF"/>
                </a:solidFill>
                <a:latin typeface="Helvetica"/>
                <a:cs typeface="Helvetica"/>
              </a:defRPr>
            </a:lvl4pPr>
            <a:lvl5pPr>
              <a:defRPr sz="1400">
                <a:solidFill>
                  <a:srgbClr val="FFFFFF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E3E6-13F6-BA42-9725-0B176E1BF438}" type="datetimeFigureOut">
              <a:rPr lang="fr-FR" smtClean="0"/>
              <a:t>06/01/2016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2106-CE43-434A-AF0D-927DD1276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121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E3E6-13F6-BA42-9725-0B176E1BF438}" type="datetimeFigureOut">
              <a:rPr lang="fr-FR" smtClean="0"/>
              <a:t>06/01/2016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2106-CE43-434A-AF0D-927DD1276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8005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>
              <a:defRPr sz="1800" b="1">
                <a:solidFill>
                  <a:srgbClr val="31859C"/>
                </a:solidFill>
                <a:latin typeface="Helvetica"/>
                <a:cs typeface="Helvetica"/>
              </a:defRPr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FFFFFF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Helvetica"/>
                <a:cs typeface="Helvetic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7E3E6-13F6-BA42-9725-0B176E1BF438}" type="datetimeFigureOut">
              <a:rPr lang="fr-FR" smtClean="0"/>
              <a:t>06/01/2016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72106-CE43-434A-AF0D-927DD12760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97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4884-3833-EA44-9066-8E6989249210}" type="datetimeFigureOut">
              <a:rPr lang="fr-FR" smtClean="0"/>
              <a:t>06/01/2016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81571-0F70-F74F-8634-7F01BC3D7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2565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Fond Powerpoint IPC-blanc-petit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6503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002583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7E3E6-13F6-BA42-9725-0B176E1BF438}" type="datetimeFigureOut">
              <a:rPr lang="fr-FR" smtClean="0"/>
              <a:t>06/01/2016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4641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22352" y="6356350"/>
            <a:ext cx="16644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72106-CE43-434A-AF0D-927DD1276079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005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  <p:sldLayoutId id="2147483669" r:id="rId4"/>
  </p:sldLayoutIdLst>
  <p:timing>
    <p:tnLst>
      <p:par>
        <p:cTn id="1" dur="indefinite" restart="never" nodeType="tmRoot"/>
      </p:par>
    </p:tnLst>
  </p:timing>
  <p:txStyles>
    <p:titleStyle>
      <a:lvl1pPr algn="r" defTabSz="457200" rtl="0" eaLnBrk="1" latinLnBrk="0" hangingPunct="1">
        <a:spcBef>
          <a:spcPct val="0"/>
        </a:spcBef>
        <a:buNone/>
        <a:defRPr sz="3000" b="1" i="0" kern="1200">
          <a:solidFill>
            <a:schemeClr val="accent5">
              <a:lumMod val="75000"/>
            </a:schemeClr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600" b="0" i="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200" b="0" i="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b="0" i="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b="0" i="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200" b="0" i="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Fond Powerpoint IPC-blanc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046940" y="1581990"/>
            <a:ext cx="6125883" cy="1563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E4884-3833-EA44-9066-8E6989249210}" type="datetimeFigureOut">
              <a:rPr lang="fr-FR" smtClean="0"/>
              <a:t>06/01/2016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81571-0F70-F74F-8634-7F01BC3D7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27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r" defTabSz="457200" rtl="0" eaLnBrk="1" latinLnBrk="0" hangingPunct="1">
        <a:spcBef>
          <a:spcPct val="0"/>
        </a:spcBef>
        <a:buNone/>
        <a:defRPr sz="3200" b="1" i="0" kern="1200">
          <a:solidFill>
            <a:srgbClr val="31859C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7583" y="2058252"/>
            <a:ext cx="7386654" cy="1600800"/>
          </a:xfrm>
        </p:spPr>
        <p:txBody>
          <a:bodyPr>
            <a:normAutofit/>
          </a:bodyPr>
          <a:lstStyle/>
          <a:p>
            <a:pPr algn="ctr"/>
            <a:r>
              <a:rPr lang="fr-FR" sz="3600" dirty="0" smtClean="0">
                <a:solidFill>
                  <a:schemeClr val="accent5">
                    <a:lumMod val="75000"/>
                  </a:schemeClr>
                </a:solidFill>
              </a:rPr>
              <a:t>Poids financier </a:t>
            </a:r>
            <a:r>
              <a:rPr lang="fr-FR" sz="3600" dirty="0" smtClean="0">
                <a:solidFill>
                  <a:schemeClr val="accent5">
                    <a:lumMod val="75000"/>
                  </a:schemeClr>
                </a:solidFill>
              </a:rPr>
              <a:t>des molécules innovantes à l’IPC</a:t>
            </a:r>
            <a:r>
              <a:rPr lang="fr-FR" sz="3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fr-FR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477228" y="4649016"/>
            <a:ext cx="5170835" cy="878409"/>
          </a:xfrm>
        </p:spPr>
        <p:txBody>
          <a:bodyPr/>
          <a:lstStyle/>
          <a:p>
            <a:pPr algn="r"/>
            <a:r>
              <a:rPr lang="fr-FR" sz="2200" dirty="0" smtClean="0">
                <a:solidFill>
                  <a:srgbClr val="31859C"/>
                </a:solidFill>
                <a:latin typeface="Helvetica"/>
                <a:cs typeface="Helvetica"/>
              </a:rPr>
              <a:t>Philippe MICHARD</a:t>
            </a:r>
            <a:endParaRPr lang="fr-FR" sz="2200" b="1" dirty="0" smtClean="0">
              <a:solidFill>
                <a:srgbClr val="31859C"/>
              </a:solidFill>
              <a:latin typeface="Helvetica"/>
              <a:cs typeface="Helvetica"/>
            </a:endParaRPr>
          </a:p>
          <a:p>
            <a:pPr algn="r"/>
            <a:r>
              <a:rPr lang="fr-FR" sz="1400" dirty="0" smtClean="0">
                <a:solidFill>
                  <a:srgbClr val="31859C"/>
                </a:solidFill>
                <a:latin typeface="Helvetica"/>
                <a:cs typeface="Helvetica"/>
              </a:rPr>
              <a:t>Institut Paoli-</a:t>
            </a:r>
            <a:r>
              <a:rPr lang="fr-FR" sz="1400" dirty="0" err="1" smtClean="0">
                <a:solidFill>
                  <a:srgbClr val="31859C"/>
                </a:solidFill>
                <a:latin typeface="Helvetica"/>
                <a:cs typeface="Helvetica"/>
              </a:rPr>
              <a:t>Calmettes</a:t>
            </a:r>
            <a:r>
              <a:rPr lang="fr-FR" sz="1400" dirty="0" smtClean="0">
                <a:solidFill>
                  <a:srgbClr val="31859C"/>
                </a:solidFill>
                <a:latin typeface="Helvetica"/>
                <a:cs typeface="Helvetica"/>
              </a:rPr>
              <a:t>, Marseille</a:t>
            </a:r>
          </a:p>
          <a:p>
            <a:pPr algn="r"/>
            <a:r>
              <a:rPr lang="fr-FR" sz="1400" dirty="0" smtClean="0">
                <a:solidFill>
                  <a:srgbClr val="31859C"/>
                </a:solidFill>
                <a:latin typeface="Helvetica"/>
                <a:cs typeface="Helvetica"/>
              </a:rPr>
              <a:t>28 janvier 2016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529"/>
            <a:ext cx="5902038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071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50" y="747170"/>
            <a:ext cx="8081309" cy="1143000"/>
          </a:xfrm>
        </p:spPr>
        <p:txBody>
          <a:bodyPr/>
          <a:lstStyle/>
          <a:p>
            <a:r>
              <a:rPr lang="fr-FR" dirty="0" smtClean="0"/>
              <a:t>Achats pharmacie hors rétrocession depuis </a:t>
            </a:r>
            <a:r>
              <a:rPr lang="fr-FR" dirty="0" smtClean="0"/>
              <a:t>2004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913635"/>
              </p:ext>
            </p:extLst>
          </p:nvPr>
        </p:nvGraphicFramePr>
        <p:xfrm>
          <a:off x="754641" y="1740541"/>
          <a:ext cx="7239000" cy="3979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136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2252" y="580916"/>
            <a:ext cx="8081309" cy="1143000"/>
          </a:xfrm>
        </p:spPr>
        <p:txBody>
          <a:bodyPr/>
          <a:lstStyle/>
          <a:p>
            <a:r>
              <a:rPr lang="fr-FR" dirty="0" smtClean="0"/>
              <a:t>Achats pharmacie depuis 2004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91910"/>
              </p:ext>
            </p:extLst>
          </p:nvPr>
        </p:nvGraphicFramePr>
        <p:xfrm>
          <a:off x="979084" y="1761670"/>
          <a:ext cx="7239000" cy="3979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089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750" y="610984"/>
            <a:ext cx="8081309" cy="785554"/>
          </a:xfrm>
        </p:spPr>
        <p:txBody>
          <a:bodyPr/>
          <a:lstStyle/>
          <a:p>
            <a:r>
              <a:rPr lang="fr-FR" dirty="0" smtClean="0"/>
              <a:t>Pourcentage des dépenses totales de l’IPC </a:t>
            </a:r>
            <a:endParaRPr lang="fr-FR" dirty="0"/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241890"/>
              </p:ext>
            </p:extLst>
          </p:nvPr>
        </p:nvGraphicFramePr>
        <p:xfrm>
          <a:off x="1130532" y="1753984"/>
          <a:ext cx="6941126" cy="3868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32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Diapos intérieure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</TotalTime>
  <Words>32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Diapos intérieures</vt:lpstr>
      <vt:lpstr>Conception personnalisée</vt:lpstr>
      <vt:lpstr>Poids financier des molécules innovantes à l’IPC </vt:lpstr>
      <vt:lpstr>Achats pharmacie hors rétrocession depuis 2004</vt:lpstr>
      <vt:lpstr>Achats pharmacie depuis 2004</vt:lpstr>
      <vt:lpstr>Pourcentage des dépenses totales de l’IPC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Michel Gélabert</dc:creator>
  <cp:lastModifiedBy>AIT BRAHIM Radea</cp:lastModifiedBy>
  <cp:revision>73</cp:revision>
  <cp:lastPrinted>2015-12-11T10:02:16Z</cp:lastPrinted>
  <dcterms:created xsi:type="dcterms:W3CDTF">2012-11-07T14:13:39Z</dcterms:created>
  <dcterms:modified xsi:type="dcterms:W3CDTF">2016-01-06T10:15:03Z</dcterms:modified>
</cp:coreProperties>
</file>