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37"/>
  </p:notesMasterIdLst>
  <p:handoutMasterIdLst>
    <p:handoutMasterId r:id="rId38"/>
  </p:handoutMasterIdLst>
  <p:sldIdLst>
    <p:sldId id="256" r:id="rId4"/>
    <p:sldId id="343" r:id="rId5"/>
    <p:sldId id="428" r:id="rId6"/>
    <p:sldId id="417" r:id="rId7"/>
    <p:sldId id="345" r:id="rId8"/>
    <p:sldId id="418" r:id="rId9"/>
    <p:sldId id="419" r:id="rId10"/>
    <p:sldId id="358" r:id="rId11"/>
    <p:sldId id="420" r:id="rId12"/>
    <p:sldId id="421" r:id="rId13"/>
    <p:sldId id="422" r:id="rId14"/>
    <p:sldId id="427" r:id="rId15"/>
    <p:sldId id="423" r:id="rId16"/>
    <p:sldId id="424" r:id="rId17"/>
    <p:sldId id="425" r:id="rId18"/>
    <p:sldId id="426" r:id="rId19"/>
    <p:sldId id="444" r:id="rId20"/>
    <p:sldId id="433" r:id="rId21"/>
    <p:sldId id="434" r:id="rId22"/>
    <p:sldId id="429" r:id="rId23"/>
    <p:sldId id="432" r:id="rId24"/>
    <p:sldId id="435" r:id="rId25"/>
    <p:sldId id="436" r:id="rId26"/>
    <p:sldId id="439" r:id="rId27"/>
    <p:sldId id="448" r:id="rId28"/>
    <p:sldId id="449" r:id="rId29"/>
    <p:sldId id="430" r:id="rId30"/>
    <p:sldId id="441" r:id="rId31"/>
    <p:sldId id="438" r:id="rId32"/>
    <p:sldId id="443" r:id="rId33"/>
    <p:sldId id="437" r:id="rId34"/>
    <p:sldId id="450" r:id="rId35"/>
    <p:sldId id="451" r:id="rId3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790" autoAdjust="0"/>
  </p:normalViewPr>
  <p:slideViewPr>
    <p:cSldViewPr>
      <p:cViewPr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D500D-7E34-47D3-9356-24F0518734EB}" type="datetimeFigureOut">
              <a:rPr lang="fr-FR" smtClean="0"/>
              <a:t>25/06/2016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0C71-3539-403A-853E-B80E461A7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5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6F4F-FF09-4A1C-A5F2-3C8DFF8D6FB0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938C5-9032-4FF3-81B2-644A69688A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Conséquences</a:t>
            </a:r>
            <a:r>
              <a:rPr lang="fr-FR" baseline="0" dirty="0" smtClean="0"/>
              <a:t> et risques pour patients et hôpital+++++=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38C5-9032-4FF3-81B2-644A69688A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4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Fréquent et grave (1ere cause décès)</a:t>
            </a:r>
          </a:p>
          <a:p>
            <a:r>
              <a:rPr lang="fr-FR" dirty="0" smtClean="0"/>
              <a:t>Mais</a:t>
            </a:r>
            <a:r>
              <a:rPr lang="fr-FR" baseline="0" dirty="0" smtClean="0"/>
              <a:t> ça s’améliore: incidence standardisée et mortalité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38C5-9032-4FF3-81B2-644A69688A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RT per-op</a:t>
            </a:r>
            <a:r>
              <a:rPr lang="fr-FR" dirty="0" smtClean="0"/>
              <a:t>: l’enjeu est de proposer un </a:t>
            </a:r>
            <a:r>
              <a:rPr lang="fr-FR" b="1" dirty="0" smtClean="0"/>
              <a:t>traitement allégé aux patientes qui ont un faible risque de récidive </a:t>
            </a:r>
            <a:r>
              <a:rPr lang="fr-FR" dirty="0" smtClean="0"/>
              <a:t>: femmes de plus de 60 ou 65 ans, ou de plus de 55 ans ménopausées, qui ont des tumeurs de petite taille, avec des critères histologiques précis.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38C5-9032-4FF3-81B2-644A69688A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7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IPC 85% des CT en HDJ </a:t>
            </a:r>
            <a:r>
              <a:rPr lang="fr-FR" dirty="0" err="1" smtClean="0"/>
              <a:t>med</a:t>
            </a:r>
            <a:endParaRPr lang="fr-FR" dirty="0" smtClean="0"/>
          </a:p>
          <a:p>
            <a:r>
              <a:rPr lang="fr-FR" dirty="0" smtClean="0"/>
              <a:t>73 TRT per os existent en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38C5-9032-4FF3-81B2-644A69688A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Centre Paul Strauss à Strasbourg propose aux patientes, à la fin des traitements, de participer à un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 d’accompagnement post-cancer du sein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L’objectif de ce programme est d’améliorer la qualité de vie des patientes et de leur donner les moyens de réussir leur réinsertion sociale et professionnelle.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Après plusieurs mois de prise en charge par les équipes médicales et soignantes, les patients, à l’arrêt des traitements, ressentent fréquemment un sentiment d’abandon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Pour y remédier, ce programme prévoit des rencontres hebdomadaires avec des médecins, pharmaciens, psychologues,</a:t>
            </a: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neuro-psychologues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assistants sociaux, kinésithérapeutes, diététiciennes,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socioesthéticiennes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sur une durée de trois mois. La participation à ces séances est gratuite.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38C5-9032-4FF3-81B2-644A69688A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38C5-9032-4FF3-81B2-644A69688A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Effectiveness of telephone support during R-CHOP chemotherapy in patients with diffuse large B cell lymphoma: The Ambulatory Medical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Assistance (AMA)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(2011):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intercure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(6 cures),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received a bi-weekly telephone call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oncology-certified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nurse sous supervision d’un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oncohémato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N=100 pts;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AMA procedure consisted of 3592 phone calls (600 h) resulting in 989 interventions (27.5%). Grade 1 intervention represented 950 cases whereas grade 2 intervention was noted in only 39 cases (3.9%). AMA also appeared to improve medical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management. Indeed, compared to the literature, we observed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incidence in secondary hospitalization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(6%),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delayed treatment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(6%),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relative dose-intensity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(RDI) (no patient with RDI &lt; 80%),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toxic death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(0%), 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blood cell transfusion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(13%).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2/ Ambulatory Medical Assistance - After Cancer (AMA-AC): A model for an early trajectory survivorship survey of lymphoma patients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anthracycline-based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chemotherapy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BMC Cancer 2015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38C5-9032-4FF3-81B2-644A69688A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Virement bancaire, achat online…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38C5-9032-4FF3-81B2-644A69688A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6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Prochain projet établissement IPC – Plan santé numérique lancé par l’Etat</a:t>
            </a:r>
          </a:p>
          <a:p>
            <a:endParaRPr lang="fr-FR" dirty="0" smtClean="0"/>
          </a:p>
          <a:p>
            <a:r>
              <a:rPr lang="fr-FR" dirty="0" smtClean="0"/>
              <a:t>Relation soignant-soigné:</a:t>
            </a:r>
            <a:r>
              <a:rPr lang="fr-FR" baseline="0" dirty="0" smtClean="0"/>
              <a:t> dialogue, écoute, disponibilité</a:t>
            </a:r>
          </a:p>
          <a:p>
            <a:r>
              <a:rPr lang="fr-FR" baseline="0" dirty="0" smtClean="0"/>
              <a:t>Interlocuteur unique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38C5-9032-4FF3-81B2-644A69688A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owerpoint IPC-blanc3-AM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484785"/>
            <a:ext cx="7200800" cy="1728191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93096"/>
            <a:ext cx="6800800" cy="1345704"/>
          </a:xfrm>
        </p:spPr>
        <p:txBody>
          <a:bodyPr/>
          <a:lstStyle>
            <a:lvl1pPr marL="0" indent="0" algn="r">
              <a:buNone/>
              <a:defRPr sz="2400" b="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Nom médecin</a:t>
            </a:r>
          </a:p>
          <a:p>
            <a:r>
              <a:rPr lang="fr-FR" dirty="0" smtClean="0"/>
              <a:t>Institut Paoli-</a:t>
            </a:r>
            <a:r>
              <a:rPr lang="fr-FR" dirty="0" err="1" smtClean="0"/>
              <a:t>Calmettes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3609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3B47147-18C6-4498-BB13-D67EF6A42025}" type="datetimeFigureOut">
              <a:rPr lang="fr-FR" smtClean="0"/>
              <a:pPr/>
              <a:t>25/06/2016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BFEC0-EC09-49E3-9056-A4B77FC80F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1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49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903040" cy="5851525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99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447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8C78-A1A7-4F7B-A58E-A4530D500FC1}" type="datetimeFigureOut">
              <a:rPr lang="fr-FR" altLang="fr-FR"/>
              <a:pPr>
                <a:defRPr/>
              </a:pPr>
              <a:t>25/06/2016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442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05FC-ADF6-41EA-BBA7-B97AF93A81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097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" y="813182"/>
            <a:ext cx="8172450" cy="1345819"/>
          </a:xfrm>
        </p:spPr>
        <p:txBody>
          <a:bodyPr lIns="180000" anchor="t" anchorCtr="0"/>
          <a:lstStyle>
            <a:lvl1pPr algn="r">
              <a:defRPr sz="2400" b="1" i="0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6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830298"/>
            <a:ext cx="8081309" cy="1143000"/>
          </a:xfrm>
        </p:spPr>
        <p:txBody>
          <a:bodyPr lIns="180000" anchor="t" anchorCtr="0">
            <a:normAutofit/>
          </a:bodyPr>
          <a:lstStyle>
            <a:lvl1pPr algn="r">
              <a:defRPr sz="2400" b="1" i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059" y="2191240"/>
            <a:ext cx="7239000" cy="3979466"/>
          </a:xfrm>
        </p:spPr>
        <p:txBody>
          <a:bodyPr lIns="180000"/>
          <a:lstStyle>
            <a:lvl1pPr>
              <a:defRPr sz="2200" b="1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FFFFFF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25/06/2016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3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4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1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" y="813182"/>
            <a:ext cx="8172450" cy="1345819"/>
          </a:xfrm>
        </p:spPr>
        <p:txBody>
          <a:bodyPr lIns="180000" anchor="t" anchorCtr="0"/>
          <a:lstStyle>
            <a:lvl1pPr algn="r">
              <a:defRPr sz="2400" b="1" i="0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7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830298"/>
            <a:ext cx="8081309" cy="1143000"/>
          </a:xfrm>
        </p:spPr>
        <p:txBody>
          <a:bodyPr lIns="180000" anchor="t" anchorCtr="0">
            <a:normAutofit/>
          </a:bodyPr>
          <a:lstStyle>
            <a:lvl1pPr algn="r">
              <a:defRPr sz="2400" b="1" i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059" y="2191240"/>
            <a:ext cx="7239000" cy="3979466"/>
          </a:xfrm>
        </p:spPr>
        <p:txBody>
          <a:bodyPr lIns="180000"/>
          <a:lstStyle>
            <a:lvl1pPr>
              <a:defRPr sz="2200" b="1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FFFFFF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25/06/2016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0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426170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5"/>
            <a:ext cx="7920880" cy="4176464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27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1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25/06/2016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4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99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42617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956248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3812232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28215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3957836" cy="927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552" y="2636911"/>
            <a:ext cx="3957836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927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0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75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2925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4957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2925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83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7768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11560" y="612775"/>
            <a:ext cx="777686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777686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25/06/2016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254824" y="6356350"/>
            <a:ext cx="2133600" cy="365125"/>
          </a:xfrm>
        </p:spPr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8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owerpoint IPC-blanc-petit-AMU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0648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06489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35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B47147-18C6-4498-BB13-D67EF6A42025}" type="datetimeFigureOut">
              <a:rPr lang="fr-FR" smtClean="0"/>
              <a:pPr/>
              <a:t>25/06/2016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72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8BFEC0-EC09-49E3-9056-A4B77FC80F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9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LOGOS+SIRIC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5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5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25/06/2016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464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2352" y="6356350"/>
            <a:ext cx="1664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9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000" b="1" i="0" kern="1200">
          <a:solidFill>
            <a:schemeClr val="accent5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LOGOS+SIRIC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5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5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25/06/2016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464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2352" y="6356350"/>
            <a:ext cx="1664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000" b="1" i="0" kern="1200">
          <a:solidFill>
            <a:schemeClr val="accent5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fr/imgres?imgurl=http://blog.maroc-promotion.com/images/cible.jpg&amp;imgrefurl=http://blog.maroc-promotion.com/index.php/Articles/2006/01&amp;h=235&amp;w=235&amp;sz=9&amp;tbnid=H45yVmnlALUHiM:&amp;tbnh=109&amp;tbnw=109&amp;prev=/images%3Fq%3Dcible%26um%3D1&amp;start=2&amp;sa=X&amp;oi=images&amp;ct=image&amp;cd=2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600" y="1237696"/>
            <a:ext cx="7488832" cy="2767368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accent5"/>
                </a:solidFill>
              </a:rPr>
              <a:t>« Le Cancer hors les Murs…</a:t>
            </a:r>
            <a:br>
              <a:rPr lang="fr-FR" sz="2800" dirty="0" smtClean="0">
                <a:solidFill>
                  <a:schemeClr val="accent5"/>
                </a:solidFill>
              </a:rPr>
            </a:br>
            <a:r>
              <a:rPr lang="fr-FR" sz="2800" dirty="0" smtClean="0">
                <a:solidFill>
                  <a:schemeClr val="accent5"/>
                </a:solidFill>
              </a:rPr>
              <a:t>de l’Hôpital »</a:t>
            </a:r>
            <a:br>
              <a:rPr lang="fr-FR" sz="2800" dirty="0" smtClean="0">
                <a:solidFill>
                  <a:schemeClr val="accent5"/>
                </a:solidFill>
              </a:rPr>
            </a:br>
            <a:r>
              <a:rPr lang="fr-FR" sz="2800" dirty="0" smtClean="0">
                <a:solidFill>
                  <a:schemeClr val="accent5"/>
                </a:solidFill>
              </a:rPr>
              <a:t> </a:t>
            </a:r>
            <a:br>
              <a:rPr lang="fr-FR" sz="2800" dirty="0" smtClean="0">
                <a:solidFill>
                  <a:schemeClr val="accent5"/>
                </a:solidFill>
              </a:rPr>
            </a:br>
            <a:r>
              <a:rPr lang="fr-FR" sz="2800" dirty="0" smtClean="0">
                <a:solidFill>
                  <a:schemeClr val="accent5"/>
                </a:solidFill>
              </a:rPr>
              <a:t>Soigner Autrement en Cancérologie</a:t>
            </a:r>
            <a:endParaRPr lang="fr-FR" sz="2800" dirty="0">
              <a:solidFill>
                <a:schemeClr val="accent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6800800" cy="1345704"/>
          </a:xfrm>
        </p:spPr>
        <p:txBody>
          <a:bodyPr>
            <a:noAutofit/>
          </a:bodyPr>
          <a:lstStyle/>
          <a:p>
            <a:pPr algn="ctr"/>
            <a:r>
              <a:rPr lang="fr-FR" sz="1600" b="1" i="1" dirty="0" smtClean="0">
                <a:solidFill>
                  <a:schemeClr val="tx1"/>
                </a:solidFill>
              </a:rPr>
              <a:t>Pr. François BERTUCCI</a:t>
            </a:r>
          </a:p>
          <a:p>
            <a:pPr algn="ctr"/>
            <a:endParaRPr lang="fr-FR" sz="1600" b="1" i="1" dirty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Oncologie Médicale - Oncologie Moléculaire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Institut Paoli-</a:t>
            </a:r>
            <a:r>
              <a:rPr lang="fr-FR" sz="1600" dirty="0" err="1" smtClean="0">
                <a:solidFill>
                  <a:schemeClr val="tx1"/>
                </a:solidFill>
              </a:rPr>
              <a:t>Calmettes</a:t>
            </a:r>
            <a:r>
              <a:rPr lang="fr-FR" sz="1600" dirty="0" smtClean="0">
                <a:solidFill>
                  <a:schemeClr val="tx1"/>
                </a:solidFill>
              </a:rPr>
              <a:t> - Aix-Marseille Université</a:t>
            </a:r>
          </a:p>
        </p:txBody>
      </p:sp>
      <p:pic>
        <p:nvPicPr>
          <p:cNvPr id="4" name="Picture 2" descr="http://91.68.209.12/bmi/www.institutpaolicalmettes.fr/uploads/pics/siric_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9"/>
          <a:stretch>
            <a:fillRect/>
          </a:stretch>
        </p:blipFill>
        <p:spPr bwMode="auto">
          <a:xfrm>
            <a:off x="0" y="0"/>
            <a:ext cx="2699792" cy="13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0" descr="INCA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16827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975904" y="6529612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5"/>
                </a:solidFill>
              </a:rPr>
              <a:t>Débat Public IPC, 27 Juin 2016</a:t>
            </a:r>
            <a:endParaRPr lang="fr-FR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6768752" cy="122413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accent5"/>
                </a:solidFill>
              </a:rPr>
              <a:t>N°2: </a:t>
            </a:r>
            <a:r>
              <a:rPr lang="en-US" sz="2800" dirty="0" err="1" smtClean="0">
                <a:solidFill>
                  <a:schemeClr val="accent5"/>
                </a:solidFill>
              </a:rPr>
              <a:t>radiothérapie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hypofractionnée</a:t>
            </a:r>
            <a:r>
              <a:rPr lang="en-US" sz="2800" dirty="0" smtClean="0">
                <a:solidFill>
                  <a:schemeClr val="accent5"/>
                </a:solidFill>
              </a:rPr>
              <a:t>:</a:t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  		</a:t>
            </a:r>
            <a:r>
              <a:rPr lang="en-US" sz="2800" dirty="0" err="1" smtClean="0">
                <a:solidFill>
                  <a:schemeClr val="accent5"/>
                </a:solidFill>
              </a:rPr>
              <a:t>moins</a:t>
            </a:r>
            <a:r>
              <a:rPr lang="en-US" sz="2800" dirty="0" smtClean="0">
                <a:solidFill>
                  <a:schemeClr val="accent5"/>
                </a:solidFill>
              </a:rPr>
              <a:t> de séances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RT </a:t>
            </a:r>
            <a:r>
              <a:rPr lang="fr-FR" sz="2400" b="1" dirty="0">
                <a:solidFill>
                  <a:schemeClr val="tx1"/>
                </a:solidFill>
              </a:rPr>
              <a:t>mieux </a:t>
            </a:r>
            <a:r>
              <a:rPr lang="fr-FR" sz="2400" b="1" dirty="0" smtClean="0">
                <a:solidFill>
                  <a:schemeClr val="tx1"/>
                </a:solidFill>
              </a:rPr>
              <a:t>ciblée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	sans toucher tissus sains </a:t>
            </a:r>
            <a:r>
              <a:rPr lang="fr-FR" sz="2400" dirty="0" smtClean="0">
                <a:solidFill>
                  <a:schemeClr val="tx1"/>
                </a:solidFill>
              </a:rPr>
              <a:t>avoisinants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		permettant </a:t>
            </a:r>
            <a:r>
              <a:rPr lang="fr-FR" sz="2400" b="1" dirty="0" smtClean="0">
                <a:solidFill>
                  <a:schemeClr val="tx1"/>
                </a:solidFill>
              </a:rPr>
              <a:t>d’augmenter </a:t>
            </a:r>
            <a:r>
              <a:rPr lang="fr-FR" sz="2400" b="1" dirty="0">
                <a:solidFill>
                  <a:schemeClr val="tx1"/>
                </a:solidFill>
              </a:rPr>
              <a:t>la dose </a:t>
            </a:r>
            <a:r>
              <a:rPr lang="fr-FR" sz="2400" dirty="0" smtClean="0">
                <a:solidFill>
                  <a:schemeClr val="tx1"/>
                </a:solidFill>
              </a:rPr>
              <a:t>à chaque séance 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	</a:t>
            </a:r>
            <a:r>
              <a:rPr lang="fr-FR" sz="2400" b="1" dirty="0" smtClean="0">
                <a:solidFill>
                  <a:schemeClr val="tx1"/>
                </a:solidFill>
              </a:rPr>
              <a:t>séances plus longues, mais moins fréquentes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400" u="sng" dirty="0" smtClean="0">
                <a:solidFill>
                  <a:schemeClr val="tx1"/>
                </a:solidFill>
              </a:rPr>
              <a:t>Objectif 2020: K sein: passage de 30 à 20 séances</a:t>
            </a:r>
            <a:r>
              <a:rPr lang="fr-FR" sz="2400" dirty="0" smtClean="0">
                <a:solidFill>
                  <a:schemeClr val="tx1"/>
                </a:solidFill>
              </a:rPr>
              <a:t>…</a:t>
            </a:r>
          </a:p>
          <a:p>
            <a:pPr marL="0" indent="0" algn="just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	…à la RT </a:t>
            </a:r>
            <a:r>
              <a:rPr lang="fr-FR" sz="2400" dirty="0" err="1" smtClean="0">
                <a:solidFill>
                  <a:schemeClr val="tx1"/>
                </a:solidFill>
              </a:rPr>
              <a:t>per-opératoire</a:t>
            </a:r>
            <a:r>
              <a:rPr lang="fr-FR" sz="2400" dirty="0" smtClean="0">
                <a:solidFill>
                  <a:schemeClr val="tx1"/>
                </a:solidFill>
              </a:rPr>
              <a:t> (</a:t>
            </a:r>
            <a:r>
              <a:rPr lang="fr-FR" sz="2400" dirty="0" err="1" smtClean="0">
                <a:solidFill>
                  <a:schemeClr val="tx1"/>
                </a:solidFill>
              </a:rPr>
              <a:t>chir</a:t>
            </a:r>
            <a:r>
              <a:rPr lang="fr-FR" sz="2400" dirty="0" smtClean="0">
                <a:solidFill>
                  <a:schemeClr val="tx1"/>
                </a:solidFill>
              </a:rPr>
              <a:t> + </a:t>
            </a:r>
            <a:r>
              <a:rPr lang="fr-FR" sz="2400" dirty="0" smtClean="0">
                <a:solidFill>
                  <a:schemeClr val="tx1"/>
                </a:solidFill>
              </a:rPr>
              <a:t>RT en un </a:t>
            </a:r>
            <a:r>
              <a:rPr lang="fr-FR" sz="2400" dirty="0" smtClean="0">
                <a:solidFill>
                  <a:schemeClr val="tx1"/>
                </a:solidFill>
              </a:rPr>
              <a:t>tps)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27384"/>
            <a:ext cx="2611382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657850"/>
            <a:ext cx="1695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284" y="-99392"/>
            <a:ext cx="6097940" cy="115212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5"/>
                </a:solidFill>
              </a:rPr>
              <a:t>N°3: “</a:t>
            </a:r>
            <a:r>
              <a:rPr lang="en-US" sz="2800" dirty="0" err="1" smtClean="0">
                <a:solidFill>
                  <a:schemeClr val="accent5"/>
                </a:solidFill>
              </a:rPr>
              <a:t>chimiothérapie</a:t>
            </a:r>
            <a:r>
              <a:rPr lang="en-US" sz="2800" dirty="0" smtClean="0">
                <a:solidFill>
                  <a:schemeClr val="accent5"/>
                </a:solidFill>
              </a:rPr>
              <a:t>” chez </a:t>
            </a:r>
            <a:r>
              <a:rPr lang="en-US" sz="2800" dirty="0" err="1" smtClean="0">
                <a:solidFill>
                  <a:schemeClr val="accent5"/>
                </a:solidFill>
              </a:rPr>
              <a:t>soi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39"/>
            <a:ext cx="579240" cy="11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01" y="-88"/>
            <a:ext cx="2012767" cy="18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508488" y="1052736"/>
            <a:ext cx="8744032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</a:t>
            </a:r>
            <a:r>
              <a:rPr lang="fr-FR" sz="2400" b="1" dirty="0" err="1" smtClean="0">
                <a:solidFill>
                  <a:schemeClr val="tx1"/>
                </a:solidFill>
              </a:rPr>
              <a:t>Dével</a:t>
            </a:r>
            <a:r>
              <a:rPr lang="fr-FR" sz="2400" b="1" dirty="0" smtClean="0">
                <a:solidFill>
                  <a:schemeClr val="tx1"/>
                </a:solidFill>
              </a:rPr>
              <a:t>. voie orale: chimio, </a:t>
            </a:r>
            <a:r>
              <a:rPr lang="fr-FR" sz="2400" b="1" dirty="0" err="1" smtClean="0">
                <a:solidFill>
                  <a:schemeClr val="tx1"/>
                </a:solidFill>
              </a:rPr>
              <a:t>hormonoT</a:t>
            </a:r>
            <a:r>
              <a:rPr lang="fr-FR" sz="2400" b="1" dirty="0" smtClean="0">
                <a:solidFill>
                  <a:schemeClr val="tx1"/>
                </a:solidFill>
              </a:rPr>
              <a:t>…</a:t>
            </a:r>
          </a:p>
          <a:p>
            <a:pPr>
              <a:buFontTx/>
              <a:buChar char="-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</a:t>
            </a:r>
            <a:r>
              <a:rPr lang="fr-FR" sz="2400" b="1" dirty="0" smtClean="0">
                <a:solidFill>
                  <a:schemeClr val="tx1"/>
                </a:solidFill>
              </a:rPr>
              <a:t>Thérapies ciblées ++++</a:t>
            </a:r>
          </a:p>
          <a:p>
            <a:pPr lvl="1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altération moléculaire « spécifique »</a:t>
            </a:r>
          </a:p>
          <a:p>
            <a:pPr lvl="1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50% AMM depuis 2004 </a:t>
            </a:r>
            <a:r>
              <a:rPr lang="fr-FR" sz="2000" dirty="0" smtClean="0">
                <a:solidFill>
                  <a:schemeClr val="tx1"/>
                </a:solidFill>
              </a:rPr>
              <a:t>- majorité </a:t>
            </a:r>
            <a:r>
              <a:rPr lang="fr-FR" sz="2000" dirty="0" smtClean="0">
                <a:solidFill>
                  <a:schemeClr val="tx1"/>
                </a:solidFill>
              </a:rPr>
              <a:t>des </a:t>
            </a:r>
            <a:r>
              <a:rPr lang="fr-FR" sz="2000" dirty="0" smtClean="0">
                <a:solidFill>
                  <a:schemeClr val="tx1"/>
                </a:solidFill>
              </a:rPr>
              <a:t>essais cliniques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p</a:t>
            </a:r>
            <a:r>
              <a:rPr lang="fr-FR" sz="2000" dirty="0" smtClean="0">
                <a:solidFill>
                  <a:schemeClr val="tx1"/>
                </a:solidFill>
              </a:rPr>
              <a:t>rise orale fréquente </a:t>
            </a:r>
            <a:r>
              <a:rPr lang="fr-FR" sz="2000" dirty="0" smtClean="0">
                <a:solidFill>
                  <a:schemeClr val="tx1"/>
                </a:solidFill>
              </a:rPr>
              <a:t>à </a:t>
            </a:r>
            <a:r>
              <a:rPr lang="fr-FR" sz="2000" dirty="0" smtClean="0">
                <a:solidFill>
                  <a:schemeClr val="tx1"/>
                </a:solidFill>
              </a:rPr>
              <a:t>domicile (ou IV ambulatoire)</a:t>
            </a:r>
          </a:p>
          <a:p>
            <a:pPr lvl="1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p</a:t>
            </a:r>
            <a:r>
              <a:rPr lang="fr-FR" sz="2000" dirty="0" smtClean="0">
                <a:solidFill>
                  <a:schemeClr val="tx1"/>
                </a:solidFill>
              </a:rPr>
              <a:t>rolongée, à vie 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toxicité </a:t>
            </a:r>
            <a:r>
              <a:rPr lang="fr-FR" sz="2000" dirty="0" smtClean="0">
                <a:solidFill>
                  <a:schemeClr val="tx1"/>
                </a:solidFill>
              </a:rPr>
              <a:t>aigüe moindre </a:t>
            </a:r>
            <a:r>
              <a:rPr lang="fr-FR" sz="2000" dirty="0" smtClean="0">
                <a:solidFill>
                  <a:schemeClr val="tx1"/>
                </a:solidFill>
              </a:rPr>
              <a:t>/ chimio, mais </a:t>
            </a:r>
            <a:r>
              <a:rPr lang="fr-FR" sz="2000" dirty="0" smtClean="0">
                <a:solidFill>
                  <a:schemeClr val="tx1"/>
                </a:solidFill>
              </a:rPr>
              <a:t>chronique + </a:t>
            </a:r>
            <a:r>
              <a:rPr lang="fr-FR" sz="2000" dirty="0" smtClean="0">
                <a:solidFill>
                  <a:schemeClr val="tx1"/>
                </a:solidFill>
              </a:rPr>
              <a:t>complexe : 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fr-FR" sz="2000" dirty="0" smtClean="0">
                <a:solidFill>
                  <a:schemeClr val="tx1"/>
                </a:solidFill>
              </a:rPr>
              <a:t>durée consultation, surveillance </a:t>
            </a:r>
            <a:r>
              <a:rPr lang="fr-FR" sz="2000" dirty="0" smtClean="0">
                <a:solidFill>
                  <a:schemeClr val="tx1"/>
                </a:solidFill>
              </a:rPr>
              <a:t>++, éducation</a:t>
            </a:r>
            <a:endParaRPr lang="fr-FR" sz="20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o</a:t>
            </a:r>
            <a:r>
              <a:rPr lang="fr-FR" sz="2000" dirty="0" smtClean="0">
                <a:solidFill>
                  <a:schemeClr val="tx1"/>
                </a:solidFill>
              </a:rPr>
              <a:t>bservance voie orale</a:t>
            </a:r>
          </a:p>
          <a:p>
            <a:pPr>
              <a:buFontTx/>
              <a:buChar char="-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</a:t>
            </a:r>
            <a:r>
              <a:rPr lang="fr-FR" sz="2400" b="1" dirty="0" err="1" smtClean="0">
                <a:solidFill>
                  <a:schemeClr val="tx1"/>
                </a:solidFill>
              </a:rPr>
              <a:t>Hospit</a:t>
            </a:r>
            <a:r>
              <a:rPr lang="fr-FR" sz="2400" b="1" dirty="0" smtClean="0">
                <a:solidFill>
                  <a:schemeClr val="tx1"/>
                </a:solidFill>
              </a:rPr>
              <a:t>. à domicile (HAD) pour chimio IV</a:t>
            </a:r>
            <a:r>
              <a:rPr lang="fr-FR" sz="2400" dirty="0" smtClean="0">
                <a:solidFill>
                  <a:schemeClr val="tx1"/>
                </a:solidFill>
              </a:rPr>
              <a:t>: faible (3%)</a:t>
            </a:r>
          </a:p>
          <a:p>
            <a:pPr>
              <a:buFontTx/>
              <a:buChar char="-"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91" y="2220195"/>
            <a:ext cx="1252709" cy="86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blog.maroc-promotion.com/index.php/Articles/2006/0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20194"/>
            <a:ext cx="806549" cy="80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00216" y="-99392"/>
            <a:ext cx="7250068" cy="11521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0" u="sng" dirty="0" err="1" smtClean="0">
                <a:solidFill>
                  <a:schemeClr val="tx1"/>
                </a:solidFill>
              </a:rPr>
              <a:t>Objectifs</a:t>
            </a:r>
            <a:r>
              <a:rPr lang="en-US" sz="2800" b="0" u="sng" dirty="0" smtClean="0">
                <a:solidFill>
                  <a:schemeClr val="tx1"/>
                </a:solidFill>
              </a:rPr>
              <a:t> </a:t>
            </a:r>
            <a:r>
              <a:rPr lang="en-US" sz="2800" b="0" u="sng" dirty="0" smtClean="0">
                <a:solidFill>
                  <a:schemeClr val="tx1"/>
                </a:solidFill>
              </a:rPr>
              <a:t>2020: K du </a:t>
            </a:r>
            <a:r>
              <a:rPr lang="en-US" sz="2800" b="0" u="sng" dirty="0" smtClean="0">
                <a:solidFill>
                  <a:schemeClr val="tx1"/>
                </a:solidFill>
              </a:rPr>
              <a:t>sein</a:t>
            </a:r>
            <a:br>
              <a:rPr lang="en-US" sz="2800" b="0" u="sng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TRT de + </a:t>
            </a:r>
            <a:r>
              <a:rPr lang="en-US" sz="2800" b="0" dirty="0" err="1" smtClean="0">
                <a:solidFill>
                  <a:schemeClr val="tx1"/>
                </a:solidFill>
              </a:rPr>
              <a:t>en</a:t>
            </a:r>
            <a:r>
              <a:rPr lang="en-US" sz="2800" b="0" dirty="0" smtClean="0">
                <a:solidFill>
                  <a:schemeClr val="tx1"/>
                </a:solidFill>
              </a:rPr>
              <a:t> + </a:t>
            </a:r>
            <a:r>
              <a:rPr lang="en-US" sz="2800" b="0" dirty="0" err="1" smtClean="0">
                <a:solidFill>
                  <a:schemeClr val="tx1"/>
                </a:solidFill>
              </a:rPr>
              <a:t>personnalisés</a:t>
            </a:r>
            <a:r>
              <a:rPr lang="en-US" sz="2800" b="0" dirty="0" smtClean="0">
                <a:solidFill>
                  <a:schemeClr val="tx1"/>
                </a:solidFill>
              </a:rPr>
              <a:t> à domicile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395536" y="1700808"/>
            <a:ext cx="8744032" cy="46085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47936" y="1853208"/>
            <a:ext cx="8848600" cy="4744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</a:t>
            </a:r>
            <a:r>
              <a:rPr lang="fr-FR" sz="2400" dirty="0" smtClean="0">
                <a:solidFill>
                  <a:schemeClr val="tx1"/>
                </a:solidFill>
              </a:rPr>
              <a:t>Stade localisé: diminution </a:t>
            </a:r>
            <a:r>
              <a:rPr lang="fr-FR" sz="2400" dirty="0" smtClean="0">
                <a:solidFill>
                  <a:schemeClr val="tx1"/>
                </a:solidFill>
              </a:rPr>
              <a:t>chimio </a:t>
            </a:r>
            <a:r>
              <a:rPr lang="fr-FR" sz="2400" dirty="0" smtClean="0">
                <a:solidFill>
                  <a:schemeClr val="tx1"/>
                </a:solidFill>
              </a:rPr>
              <a:t>IV (signatures moléculaires)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</a:t>
            </a:r>
            <a:r>
              <a:rPr lang="fr-FR" sz="2400" dirty="0" smtClean="0">
                <a:solidFill>
                  <a:schemeClr val="tx1"/>
                </a:solidFill>
              </a:rPr>
              <a:t>Stade avancé: augmentation «</a:t>
            </a:r>
            <a:r>
              <a:rPr lang="fr-FR" sz="2400" dirty="0">
                <a:solidFill>
                  <a:schemeClr val="tx1"/>
                </a:solidFill>
              </a:rPr>
              <a:t> lignes » </a:t>
            </a:r>
            <a:r>
              <a:rPr lang="fr-FR" sz="2400" dirty="0" smtClean="0">
                <a:solidFill>
                  <a:schemeClr val="tx1"/>
                </a:solidFill>
              </a:rPr>
              <a:t>TRT per os</a:t>
            </a: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</a:t>
            </a:r>
            <a:r>
              <a:rPr lang="fr-FR" sz="2400" u="sng" dirty="0" err="1" smtClean="0">
                <a:solidFill>
                  <a:schemeClr val="tx1"/>
                </a:solidFill>
              </a:rPr>
              <a:t>Dével</a:t>
            </a:r>
            <a:r>
              <a:rPr lang="fr-FR" sz="2400" u="sng" dirty="0" smtClean="0">
                <a:solidFill>
                  <a:schemeClr val="tx1"/>
                </a:solidFill>
              </a:rPr>
              <a:t>. voie orale: de 25 à 50% des </a:t>
            </a:r>
            <a:r>
              <a:rPr lang="fr-FR" sz="2400" u="sng" dirty="0" err="1" smtClean="0">
                <a:solidFill>
                  <a:schemeClr val="tx1"/>
                </a:solidFill>
              </a:rPr>
              <a:t>TRTs</a:t>
            </a:r>
            <a:endParaRPr lang="fr-FR" sz="2400" u="sng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p</a:t>
            </a:r>
            <a:r>
              <a:rPr lang="fr-FR" sz="2000" dirty="0" smtClean="0">
                <a:solidFill>
                  <a:schemeClr val="tx1"/>
                </a:solidFill>
              </a:rPr>
              <a:t>rogrammes d’éducation </a:t>
            </a:r>
            <a:r>
              <a:rPr lang="fr-FR" sz="2000" dirty="0" smtClean="0">
                <a:solidFill>
                  <a:schemeClr val="tx1"/>
                </a:solidFill>
              </a:rPr>
              <a:t>pluridisciplinaire </a:t>
            </a:r>
            <a:r>
              <a:rPr lang="fr-FR" sz="2000" dirty="0" smtClean="0">
                <a:solidFill>
                  <a:schemeClr val="tx1"/>
                </a:solidFill>
              </a:rPr>
              <a:t>hôpital-ville ++++</a:t>
            </a:r>
          </a:p>
          <a:p>
            <a:pPr>
              <a:buFontTx/>
              <a:buChar char="-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</a:t>
            </a:r>
            <a:r>
              <a:rPr lang="fr-FR" sz="2400" u="sng" dirty="0" err="1" smtClean="0">
                <a:solidFill>
                  <a:schemeClr val="tx1"/>
                </a:solidFill>
              </a:rPr>
              <a:t>Dével</a:t>
            </a:r>
            <a:r>
              <a:rPr lang="fr-FR" sz="2400" u="sng" dirty="0" smtClean="0">
                <a:solidFill>
                  <a:schemeClr val="tx1"/>
                </a:solidFill>
              </a:rPr>
              <a:t>. HAD pour voie IV: de 3 à 14%</a:t>
            </a:r>
            <a:endParaRPr lang="fr-FR" sz="2400" u="sng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39"/>
            <a:ext cx="579240" cy="11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39" y="-88"/>
            <a:ext cx="1698529" cy="15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69" y="5301208"/>
            <a:ext cx="1304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71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17328"/>
            <a:ext cx="8856984" cy="107746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5"/>
                </a:solidFill>
              </a:rPr>
              <a:t>N°4: </a:t>
            </a:r>
            <a:r>
              <a:rPr lang="en-US" sz="2800" dirty="0" err="1" smtClean="0">
                <a:solidFill>
                  <a:schemeClr val="accent5"/>
                </a:solidFill>
              </a:rPr>
              <a:t>caractérisation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moléculaire</a:t>
            </a:r>
            <a:r>
              <a:rPr lang="en-US" sz="2800" dirty="0" smtClean="0">
                <a:solidFill>
                  <a:schemeClr val="accent5"/>
                </a:solidFill>
              </a:rPr>
              <a:t> des </a:t>
            </a:r>
            <a:r>
              <a:rPr lang="en-US" sz="2800" dirty="0" err="1" smtClean="0">
                <a:solidFill>
                  <a:schemeClr val="accent5"/>
                </a:solidFill>
              </a:rPr>
              <a:t>tumeurs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-36512" y="1268760"/>
            <a:ext cx="9433048" cy="55892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200" b="1" dirty="0" smtClean="0">
                <a:solidFill>
                  <a:schemeClr val="tx1"/>
                </a:solidFill>
              </a:rPr>
              <a:t>Génomique = « médecine personnalisée »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200" dirty="0" smtClean="0">
                <a:solidFill>
                  <a:schemeClr val="tx1"/>
                </a:solidFill>
              </a:rPr>
              <a:t>	Rôle </a:t>
            </a:r>
            <a:r>
              <a:rPr lang="fr-FR" sz="2200" b="1" dirty="0" smtClean="0">
                <a:solidFill>
                  <a:schemeClr val="tx1"/>
                </a:solidFill>
              </a:rPr>
              <a:t>croissant tous niveaux prise en charge</a:t>
            </a:r>
            <a:endParaRPr lang="fr-FR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200" b="1" dirty="0" smtClean="0">
                <a:solidFill>
                  <a:schemeClr val="tx1"/>
                </a:solidFill>
              </a:rPr>
              <a:t>		Tous </a:t>
            </a:r>
            <a:r>
              <a:rPr lang="fr-FR" sz="2200" b="1" dirty="0" smtClean="0">
                <a:solidFill>
                  <a:schemeClr val="tx1"/>
                </a:solidFill>
              </a:rPr>
              <a:t>stades </a:t>
            </a:r>
            <a:r>
              <a:rPr lang="fr-FR" sz="2200" dirty="0" smtClean="0">
                <a:solidFill>
                  <a:schemeClr val="tx1"/>
                </a:solidFill>
              </a:rPr>
              <a:t>localisés </a:t>
            </a:r>
            <a:r>
              <a:rPr lang="fr-FR" sz="2200" dirty="0" smtClean="0">
                <a:solidFill>
                  <a:schemeClr val="tx1"/>
                </a:solidFill>
              </a:rPr>
              <a:t>et métastatiques</a:t>
            </a:r>
            <a:endParaRPr lang="fr-FR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2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200" dirty="0" smtClean="0">
                <a:solidFill>
                  <a:schemeClr val="tx1"/>
                </a:solidFill>
              </a:rPr>
              <a:t>Signatures moléculaires: </a:t>
            </a:r>
            <a:r>
              <a:rPr lang="fr-FR" sz="2200" u="sng" dirty="0" smtClean="0">
                <a:solidFill>
                  <a:schemeClr val="tx1"/>
                </a:solidFill>
              </a:rPr>
              <a:t>moins de chimio IV post-op</a:t>
            </a:r>
          </a:p>
          <a:p>
            <a:pPr>
              <a:buFontTx/>
              <a:buChar char="-"/>
            </a:pPr>
            <a:r>
              <a:rPr lang="fr-FR" sz="2200" dirty="0" smtClean="0">
                <a:solidFill>
                  <a:schemeClr val="tx1"/>
                </a:solidFill>
              </a:rPr>
              <a:t>Séquençage haut débit: </a:t>
            </a:r>
            <a:r>
              <a:rPr lang="fr-FR" sz="2200" u="sng" dirty="0" smtClean="0">
                <a:solidFill>
                  <a:schemeClr val="tx1"/>
                </a:solidFill>
              </a:rPr>
              <a:t>orienter TRT ciblées </a:t>
            </a:r>
            <a:r>
              <a:rPr lang="fr-FR" sz="2200" u="sng" dirty="0">
                <a:solidFill>
                  <a:schemeClr val="tx1"/>
                </a:solidFill>
              </a:rPr>
              <a:t> </a:t>
            </a:r>
            <a:endParaRPr lang="fr-FR" sz="2200" u="sng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200" dirty="0" smtClean="0">
                <a:solidFill>
                  <a:schemeClr val="tx1"/>
                </a:solidFill>
              </a:rPr>
              <a:t>ADN tumoral circulant (biopsie liquide): </a:t>
            </a:r>
          </a:p>
          <a:p>
            <a:pPr lvl="1">
              <a:buFontTx/>
              <a:buChar char="-"/>
            </a:pPr>
            <a:r>
              <a:rPr lang="fr-FR" sz="2200" dirty="0" smtClean="0">
                <a:solidFill>
                  <a:schemeClr val="tx1"/>
                </a:solidFill>
              </a:rPr>
              <a:t>prise de sang à domicile </a:t>
            </a:r>
            <a:r>
              <a:rPr lang="fr-FR" sz="2200" i="1" dirty="0" smtClean="0">
                <a:solidFill>
                  <a:schemeClr val="tx1"/>
                </a:solidFill>
              </a:rPr>
              <a:t>vs</a:t>
            </a:r>
            <a:r>
              <a:rPr lang="fr-FR" sz="2200" dirty="0" smtClean="0">
                <a:solidFill>
                  <a:schemeClr val="tx1"/>
                </a:solidFill>
              </a:rPr>
              <a:t> biopsie tumeur/méta hospitalisation</a:t>
            </a:r>
          </a:p>
          <a:p>
            <a:pPr lvl="1">
              <a:buFontTx/>
              <a:buChar char="-"/>
            </a:pPr>
            <a:r>
              <a:rPr lang="fr-FR" sz="2200" dirty="0" smtClean="0">
                <a:solidFill>
                  <a:schemeClr val="tx1"/>
                </a:solidFill>
              </a:rPr>
              <a:t>non invasif, réalisable plusieurs fois au fil du temps (</a:t>
            </a:r>
            <a:r>
              <a:rPr lang="fr-FR" sz="2200" u="sng" dirty="0" smtClean="0">
                <a:solidFill>
                  <a:schemeClr val="tx1"/>
                </a:solidFill>
              </a:rPr>
              <a:t>adaptation TRT</a:t>
            </a:r>
            <a:r>
              <a:rPr lang="fr-FR" sz="2200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endParaRPr lang="fr-F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2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	</a:t>
            </a:r>
            <a:r>
              <a:rPr lang="fr-FR" sz="2200" dirty="0" smtClean="0">
                <a:solidFill>
                  <a:schemeClr val="tx1"/>
                </a:solidFill>
              </a:rPr>
              <a:t>	</a:t>
            </a:r>
            <a:r>
              <a:rPr lang="fr-FR" sz="2200" u="sng" dirty="0" smtClean="0">
                <a:solidFill>
                  <a:schemeClr val="tx1"/>
                </a:solidFill>
              </a:rPr>
              <a:t>Objectif 2020: x7 N patients avec </a:t>
            </a:r>
            <a:r>
              <a:rPr lang="fr-FR" sz="2200" u="sng" dirty="0" smtClean="0">
                <a:solidFill>
                  <a:schemeClr val="tx1"/>
                </a:solidFill>
              </a:rPr>
              <a:t>T caractérisée</a:t>
            </a:r>
            <a:endParaRPr lang="fr-FR" sz="2200" u="sng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20" y="6260"/>
            <a:ext cx="1495216" cy="162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IBLE_M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02" y="3266803"/>
            <a:ext cx="900783" cy="9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E0209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88" y="2866587"/>
            <a:ext cx="1719676" cy="13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236296" y="2959359"/>
            <a:ext cx="1255230" cy="336775"/>
          </a:xfrm>
          <a:prstGeom prst="curvedDownArrow">
            <a:avLst>
              <a:gd name="adj1" fmla="val 105535"/>
              <a:gd name="adj2" fmla="val 211069"/>
              <a:gd name="adj3" fmla="val 3333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21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856984" cy="113813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5"/>
                </a:solidFill>
              </a:rPr>
              <a:t>N°5: </a:t>
            </a:r>
            <a:r>
              <a:rPr lang="en-US" sz="2800" dirty="0" err="1" smtClean="0">
                <a:solidFill>
                  <a:schemeClr val="accent5"/>
                </a:solidFill>
              </a:rPr>
              <a:t>radiologie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interventionnelle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844825"/>
            <a:ext cx="856895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"/>
            <a:ext cx="1835696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323528" y="1340768"/>
            <a:ext cx="8856984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Actes diagnostiques ou thérapeutiques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 smtClean="0">
                <a:solidFill>
                  <a:schemeClr val="tx1"/>
                </a:solidFill>
              </a:rPr>
              <a:t>par radiologue sous contrôle de l’imagerie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	</a:t>
            </a:r>
            <a:r>
              <a:rPr lang="fr-FR" sz="2400" dirty="0">
                <a:solidFill>
                  <a:schemeClr val="tx1"/>
                </a:solidFill>
              </a:rPr>
              <a:t>	très </a:t>
            </a:r>
            <a:r>
              <a:rPr lang="fr-FR" sz="2400" dirty="0" smtClean="0">
                <a:solidFill>
                  <a:schemeClr val="tx1"/>
                </a:solidFill>
              </a:rPr>
              <a:t>précis; moins invasifs que chirurgie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++++</a:t>
            </a:r>
          </a:p>
          <a:p>
            <a:pPr marL="0" indent="0">
              <a:buFont typeface="Arial" pitchFamily="34" charset="0"/>
              <a:buNone/>
            </a:pPr>
            <a:r>
              <a:rPr lang="fr-FR" sz="2400" dirty="0">
                <a:solidFill>
                  <a:schemeClr val="tx1"/>
                </a:solidFill>
              </a:rPr>
              <a:t>	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  		</a:t>
            </a:r>
            <a:r>
              <a:rPr lang="fr-FR" sz="2400" b="1" dirty="0" smtClean="0">
                <a:solidFill>
                  <a:schemeClr val="tx1"/>
                </a:solidFill>
              </a:rPr>
              <a:t>Ambulatoire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pour 30% des </a:t>
            </a:r>
            <a:r>
              <a:rPr lang="fr-FR" sz="2400" dirty="0" smtClean="0">
                <a:solidFill>
                  <a:schemeClr val="tx1"/>
                </a:solidFill>
              </a:rPr>
              <a:t>cas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FR" sz="2400" i="1" dirty="0" smtClean="0">
                <a:solidFill>
                  <a:schemeClr val="tx1"/>
                </a:solidFill>
              </a:rPr>
              <a:t>   </a:t>
            </a:r>
            <a:r>
              <a:rPr lang="fr-FR" sz="2200" i="1" dirty="0">
                <a:solidFill>
                  <a:schemeClr val="tx1"/>
                </a:solidFill>
              </a:rPr>
              <a:t>	</a:t>
            </a:r>
            <a:r>
              <a:rPr lang="fr-FR" sz="2200" i="1" dirty="0" smtClean="0">
                <a:solidFill>
                  <a:schemeClr val="tx1"/>
                </a:solidFill>
              </a:rPr>
              <a:t>	</a:t>
            </a:r>
            <a:r>
              <a:rPr lang="fr-FR" sz="2200" i="1" dirty="0" smtClean="0">
                <a:solidFill>
                  <a:schemeClr val="tx1"/>
                </a:solidFill>
              </a:rPr>
              <a:t>radiofréquence </a:t>
            </a:r>
          </a:p>
          <a:p>
            <a:pPr marL="0" indent="0">
              <a:buFont typeface="Arial" pitchFamily="34" charset="0"/>
              <a:buNone/>
            </a:pPr>
            <a:r>
              <a:rPr lang="fr-FR" sz="2200" i="1" dirty="0" smtClean="0">
                <a:solidFill>
                  <a:schemeClr val="tx1"/>
                </a:solidFill>
              </a:rPr>
              <a:t>		pour </a:t>
            </a:r>
            <a:r>
              <a:rPr lang="fr-FR" sz="2200" i="1" dirty="0" smtClean="0">
                <a:solidFill>
                  <a:schemeClr val="tx1"/>
                </a:solidFill>
              </a:rPr>
              <a:t>destruction </a:t>
            </a:r>
            <a:endParaRPr lang="fr-FR" sz="2200" i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FR" sz="2200" i="1" dirty="0">
                <a:solidFill>
                  <a:schemeClr val="tx1"/>
                </a:solidFill>
              </a:rPr>
              <a:t>	</a:t>
            </a:r>
            <a:r>
              <a:rPr lang="fr-FR" sz="2200" i="1" dirty="0" smtClean="0">
                <a:solidFill>
                  <a:schemeClr val="tx1"/>
                </a:solidFill>
              </a:rPr>
              <a:t>	</a:t>
            </a:r>
            <a:r>
              <a:rPr lang="fr-FR" sz="2200" i="1" dirty="0" smtClean="0">
                <a:solidFill>
                  <a:schemeClr val="tx1"/>
                </a:solidFill>
              </a:rPr>
              <a:t>méta </a:t>
            </a:r>
            <a:r>
              <a:rPr lang="fr-FR" sz="2200" i="1" dirty="0" smtClean="0">
                <a:solidFill>
                  <a:schemeClr val="tx1"/>
                </a:solidFill>
              </a:rPr>
              <a:t>hépatiques </a:t>
            </a:r>
          </a:p>
          <a:p>
            <a:pPr marL="0" indent="0">
              <a:buFont typeface="Arial" pitchFamily="34" charset="0"/>
              <a:buNone/>
            </a:pPr>
            <a:r>
              <a:rPr lang="fr-FR" sz="2200" i="1" dirty="0">
                <a:solidFill>
                  <a:schemeClr val="tx1"/>
                </a:solidFill>
              </a:rPr>
              <a:t> </a:t>
            </a:r>
            <a:r>
              <a:rPr lang="fr-FR" sz="2200" i="1" dirty="0" smtClean="0">
                <a:solidFill>
                  <a:schemeClr val="tx1"/>
                </a:solidFill>
              </a:rPr>
              <a:t>  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		</a:t>
            </a:r>
            <a:r>
              <a:rPr lang="fr-FR" sz="2400" dirty="0" smtClean="0">
                <a:solidFill>
                  <a:schemeClr val="tx1"/>
                </a:solidFill>
              </a:rPr>
              <a:t>	</a:t>
            </a:r>
            <a:r>
              <a:rPr lang="fr-FR" sz="2400" u="sng" dirty="0" smtClean="0">
                <a:solidFill>
                  <a:schemeClr val="tx1"/>
                </a:solidFill>
              </a:rPr>
              <a:t>Objectif </a:t>
            </a:r>
            <a:r>
              <a:rPr lang="fr-FR" sz="2400" u="sng" dirty="0" smtClean="0">
                <a:solidFill>
                  <a:schemeClr val="tx1"/>
                </a:solidFill>
              </a:rPr>
              <a:t>2020: x4 N séjours de RI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2072"/>
            <a:ext cx="3456384" cy="21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856984" cy="122413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5"/>
                </a:solidFill>
              </a:rPr>
              <a:t>N°6: </a:t>
            </a:r>
            <a:r>
              <a:rPr lang="en-US" sz="2800" dirty="0" err="1" smtClean="0">
                <a:solidFill>
                  <a:schemeClr val="accent5"/>
                </a:solidFill>
              </a:rPr>
              <a:t>soins</a:t>
            </a:r>
            <a:r>
              <a:rPr lang="en-US" sz="2800" dirty="0" smtClean="0">
                <a:solidFill>
                  <a:schemeClr val="accent5"/>
                </a:solidFill>
              </a:rPr>
              <a:t> de support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91" y="-2188"/>
            <a:ext cx="1851515" cy="183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395536" y="1844824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 dirty="0" smtClean="0">
                <a:solidFill>
                  <a:schemeClr val="tx1"/>
                </a:solidFill>
              </a:rPr>
              <a:t>Ensemble des soins et soutiens nécessaires au patient et à l’entourage conjointement aux traitements oncologiques:</a:t>
            </a:r>
          </a:p>
          <a:p>
            <a:pPr marL="0" indent="0">
              <a:buNone/>
            </a:pPr>
            <a:r>
              <a:rPr lang="fr-FR" sz="2200" dirty="0" smtClean="0">
                <a:solidFill>
                  <a:schemeClr val="tx1"/>
                </a:solidFill>
              </a:rPr>
              <a:t>	soins </a:t>
            </a:r>
            <a:r>
              <a:rPr lang="fr-FR" sz="2200" dirty="0">
                <a:solidFill>
                  <a:schemeClr val="tx1"/>
                </a:solidFill>
              </a:rPr>
              <a:t>palliatifs, algologues, psychologues, diététiciennes, kiné, </a:t>
            </a:r>
            <a:r>
              <a:rPr lang="fr-FR" sz="2200" dirty="0" smtClean="0">
                <a:solidFill>
                  <a:schemeClr val="tx1"/>
                </a:solidFill>
              </a:rPr>
              <a:t>	assistantes </a:t>
            </a:r>
            <a:r>
              <a:rPr lang="fr-FR" sz="2200" dirty="0">
                <a:solidFill>
                  <a:schemeClr val="tx1"/>
                </a:solidFill>
              </a:rPr>
              <a:t>sociales, esthéticiennes….</a:t>
            </a:r>
          </a:p>
          <a:p>
            <a:pPr marL="0" indent="0">
              <a:buFont typeface="Arial" pitchFamily="34" charset="0"/>
              <a:buNone/>
            </a:pPr>
            <a:endParaRPr lang="fr-FR" sz="22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FR" sz="2200" b="1" dirty="0" smtClean="0">
                <a:solidFill>
                  <a:schemeClr val="tx1"/>
                </a:solidFill>
              </a:rPr>
              <a:t>Accompagnement personnalisé pendant et après TRT</a:t>
            </a:r>
            <a:endParaRPr lang="fr-FR" sz="22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fr-FR" sz="2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fr-FR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        </a:t>
            </a:r>
            <a:r>
              <a:rPr lang="fr-FR" sz="2200" u="sng" dirty="0" smtClean="0">
                <a:solidFill>
                  <a:schemeClr val="tx1"/>
                </a:solidFill>
              </a:rPr>
              <a:t>Objectif 2020: développement en ambulatoire et domicile</a:t>
            </a:r>
            <a:endParaRPr lang="fr-FR" sz="2200" u="sng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856984" cy="72008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4. </a:t>
            </a:r>
            <a:r>
              <a:rPr lang="en-US" sz="3600" dirty="0" err="1" smtClean="0">
                <a:solidFill>
                  <a:schemeClr val="accent5"/>
                </a:solidFill>
              </a:rPr>
              <a:t>Futur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dans</a:t>
            </a:r>
            <a:r>
              <a:rPr lang="en-US" sz="3600" dirty="0" smtClean="0">
                <a:solidFill>
                  <a:schemeClr val="accent5"/>
                </a:solidFill>
              </a:rPr>
              <a:t> les CAC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052736"/>
            <a:ext cx="9071992" cy="5472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000" b="1" u="sng" dirty="0" smtClean="0"/>
              <a:t>Diminution </a:t>
            </a:r>
            <a:r>
              <a:rPr lang="fr-FR" sz="3000" b="1" u="sng" dirty="0" err="1" smtClean="0"/>
              <a:t>nbre</a:t>
            </a:r>
            <a:r>
              <a:rPr lang="fr-FR" sz="3000" b="1" u="sng" dirty="0" smtClean="0"/>
              <a:t> et/ou durée séjours hospitaliers </a:t>
            </a:r>
          </a:p>
          <a:p>
            <a:pPr marL="0" indent="0" algn="ctr">
              <a:buNone/>
            </a:pPr>
            <a:r>
              <a:rPr lang="fr-FR" sz="2800" b="1" dirty="0" smtClean="0"/>
              <a:t>interventions pluridisciplinaires spécialisées </a:t>
            </a:r>
          </a:p>
          <a:p>
            <a:pPr marL="0" indent="0" algn="ctr">
              <a:buNone/>
            </a:pPr>
            <a:r>
              <a:rPr lang="fr-FR" sz="2800" b="1" dirty="0"/>
              <a:t>d</a:t>
            </a:r>
            <a:r>
              <a:rPr lang="fr-FR" sz="2800" b="1" dirty="0" smtClean="0"/>
              <a:t>e + en + c</a:t>
            </a:r>
            <a:r>
              <a:rPr lang="fr-FR" sz="2800" b="1" dirty="0" smtClean="0"/>
              <a:t>omplexes, </a:t>
            </a:r>
          </a:p>
          <a:p>
            <a:pPr marL="0" indent="0" algn="ctr">
              <a:buNone/>
            </a:pPr>
            <a:r>
              <a:rPr lang="fr-FR" sz="2800" b="1" dirty="0" smtClean="0"/>
              <a:t>ambulatoires </a:t>
            </a:r>
            <a:r>
              <a:rPr lang="fr-FR" sz="2800" b="1" dirty="0" smtClean="0"/>
              <a:t>à des temps </a:t>
            </a:r>
            <a:r>
              <a:rPr lang="fr-FR" sz="2800" b="1" dirty="0" err="1" smtClean="0"/>
              <a:t>pré-définis</a:t>
            </a:r>
            <a:r>
              <a:rPr lang="fr-FR" sz="2800" b="1" dirty="0" smtClean="0"/>
              <a:t> </a:t>
            </a:r>
          </a:p>
          <a:p>
            <a:pPr marL="0" indent="0" algn="ctr">
              <a:buNone/>
            </a:pPr>
            <a:r>
              <a:rPr lang="fr-FR" sz="2800" b="1" dirty="0" smtClean="0"/>
              <a:t>(consultations, actes </a:t>
            </a:r>
            <a:r>
              <a:rPr lang="fr-FR" sz="2800" b="1" dirty="0" err="1" smtClean="0"/>
              <a:t>diag</a:t>
            </a:r>
            <a:r>
              <a:rPr lang="fr-FR" sz="2800" b="1" dirty="0" smtClean="0"/>
              <a:t> et TRT)</a:t>
            </a:r>
          </a:p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3000" b="1" u="sng" dirty="0" smtClean="0"/>
              <a:t>Plus </a:t>
            </a:r>
            <a:r>
              <a:rPr lang="fr-FR" sz="3000" b="1" u="sng" dirty="0"/>
              <a:t>de soins </a:t>
            </a:r>
            <a:r>
              <a:rPr lang="fr-FR" sz="3000" b="1" u="sng" dirty="0" smtClean="0"/>
              <a:t>et de suivi à domicile </a:t>
            </a:r>
          </a:p>
          <a:p>
            <a:pPr marL="0" indent="0" algn="ctr">
              <a:buNone/>
            </a:pPr>
            <a:endParaRPr lang="fr-FR" sz="3000" b="1" u="sng" dirty="0" smtClean="0"/>
          </a:p>
          <a:p>
            <a:pPr marL="0" indent="0" algn="ctr">
              <a:buNone/>
            </a:pPr>
            <a:r>
              <a:rPr lang="fr-FR" sz="2800" b="1" dirty="0"/>
              <a:t> </a:t>
            </a:r>
            <a:r>
              <a:rPr lang="fr-FR" sz="2800" b="1" dirty="0"/>
              <a:t>M</a:t>
            </a:r>
            <a:r>
              <a:rPr lang="fr-FR" sz="2800" b="1" dirty="0" smtClean="0"/>
              <a:t>oins </a:t>
            </a:r>
            <a:r>
              <a:rPr lang="fr-FR" sz="2800" b="1" dirty="0" smtClean="0"/>
              <a:t>contacts directs </a:t>
            </a:r>
            <a:r>
              <a:rPr lang="fr-FR" sz="2800" b="1" dirty="0" smtClean="0"/>
              <a:t>à hôpital </a:t>
            </a:r>
          </a:p>
          <a:p>
            <a:pPr marL="0" indent="0" algn="ctr">
              <a:buNone/>
            </a:pPr>
            <a:r>
              <a:rPr lang="fr-FR" sz="2800" b="1" dirty="0" smtClean="0"/>
              <a:t>avec cancérologues</a:t>
            </a:r>
            <a:endParaRPr lang="fr-FR" sz="2800" b="1" dirty="0"/>
          </a:p>
          <a:p>
            <a:pPr marL="0" indent="0" algn="ctr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7858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196752"/>
            <a:ext cx="9071992" cy="5472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dirty="0" smtClean="0"/>
              <a:t>Accompagnement </a:t>
            </a:r>
            <a:r>
              <a:rPr lang="fr-FR" sz="2800" b="1" u="sng" dirty="0" smtClean="0"/>
              <a:t>à distance</a:t>
            </a:r>
            <a:r>
              <a:rPr lang="fr-FR" sz="2800" b="1" dirty="0" smtClean="0"/>
              <a:t>,</a:t>
            </a:r>
          </a:p>
          <a:p>
            <a:pPr marL="0" indent="0" algn="ctr">
              <a:buNone/>
            </a:pPr>
            <a:r>
              <a:rPr lang="fr-FR" sz="2800" b="1" dirty="0" smtClean="0"/>
              <a:t> </a:t>
            </a:r>
            <a:endParaRPr lang="fr-FR" sz="2800" b="1" dirty="0" smtClean="0"/>
          </a:p>
          <a:p>
            <a:pPr marL="0" indent="0" algn="ctr">
              <a:buNone/>
            </a:pPr>
            <a:r>
              <a:rPr lang="fr-FR" sz="2800" b="1" dirty="0" smtClean="0"/>
              <a:t>soins </a:t>
            </a:r>
            <a:r>
              <a:rPr lang="fr-FR" sz="2800" b="1" dirty="0" smtClean="0"/>
              <a:t>et suivi </a:t>
            </a:r>
            <a:r>
              <a:rPr lang="fr-FR" sz="2800" b="1" u="sng" dirty="0" smtClean="0"/>
              <a:t>continus et prolongés</a:t>
            </a:r>
            <a:r>
              <a:rPr lang="fr-FR" sz="2800" b="1" dirty="0" smtClean="0"/>
              <a:t>, </a:t>
            </a:r>
          </a:p>
          <a:p>
            <a:pPr marL="0" indent="0" algn="ctr">
              <a:buNone/>
            </a:pPr>
            <a:r>
              <a:rPr lang="fr-FR" sz="2800" b="1" u="sng" dirty="0" smtClean="0"/>
              <a:t>pluridisciplinarité</a:t>
            </a:r>
            <a:r>
              <a:rPr lang="fr-FR" sz="2800" b="1" dirty="0" smtClean="0"/>
              <a:t>, </a:t>
            </a:r>
            <a:r>
              <a:rPr lang="fr-FR" sz="2800" b="1" dirty="0" smtClean="0"/>
              <a:t>sécurité, égalité, humanité</a:t>
            </a:r>
            <a:endParaRPr lang="fr-FR" sz="2800" b="1" dirty="0" smtClean="0"/>
          </a:p>
          <a:p>
            <a:pPr marL="0" indent="0" algn="ctr">
              <a:buNone/>
            </a:pPr>
            <a:endParaRPr lang="fr-FR" sz="2800" b="1" dirty="0" smtClean="0"/>
          </a:p>
          <a:p>
            <a:pPr algn="ctr">
              <a:buFontTx/>
              <a:buChar char="-"/>
            </a:pPr>
            <a:r>
              <a:rPr lang="fr-FR" sz="2800" b="1" u="sng" dirty="0"/>
              <a:t>explications et éducation </a:t>
            </a:r>
            <a:r>
              <a:rPr lang="fr-FR" sz="2800" b="1" dirty="0"/>
              <a:t>de tous les acteurs</a:t>
            </a:r>
          </a:p>
          <a:p>
            <a:pPr algn="ctr">
              <a:buFontTx/>
              <a:buChar char="-"/>
            </a:pPr>
            <a:r>
              <a:rPr lang="fr-FR" sz="2800" b="1" u="sng" dirty="0"/>
              <a:t>liaison et interaction</a:t>
            </a:r>
          </a:p>
          <a:p>
            <a:pPr marL="0" indent="0" algn="ctr">
              <a:buNone/>
            </a:pPr>
            <a:endParaRPr lang="fr-FR" sz="2800" b="1" u="sng" dirty="0" smtClean="0"/>
          </a:p>
          <a:p>
            <a:pPr marL="0" indent="0" algn="ctr">
              <a:buNone/>
            </a:pPr>
            <a:r>
              <a:rPr lang="fr-FR" sz="2800" b="1" u="sng" dirty="0" smtClean="0"/>
              <a:t>Intérêt du </a:t>
            </a:r>
            <a:r>
              <a:rPr lang="fr-FR" sz="2800" b="1" u="sng" dirty="0" smtClean="0"/>
              <a:t>numérique</a:t>
            </a:r>
          </a:p>
          <a:p>
            <a:pPr marL="0" indent="0" algn="ctr">
              <a:buNone/>
            </a:pPr>
            <a:endParaRPr lang="fr-FR" sz="2800" b="1" u="sng" dirty="0"/>
          </a:p>
          <a:p>
            <a:pPr marL="0" indent="0" algn="ctr">
              <a:buNone/>
            </a:pPr>
            <a:r>
              <a:rPr lang="fr-FR" sz="2800" b="1" u="sng" dirty="0" smtClean="0"/>
              <a:t>CAC</a:t>
            </a:r>
            <a:r>
              <a:rPr lang="fr-FR" sz="2800" b="1" u="sng" dirty="0"/>
              <a:t>: rôle de coordination</a:t>
            </a:r>
          </a:p>
          <a:p>
            <a:pPr marL="0" indent="0" algn="ctr">
              <a:buNone/>
            </a:pPr>
            <a:endParaRPr lang="fr-FR" sz="2800" b="1" u="sng" dirty="0" smtClean="0"/>
          </a:p>
          <a:p>
            <a:pPr marL="0" indent="0" algn="ctr">
              <a:buNone/>
            </a:pPr>
            <a:endParaRPr lang="fr-FR" sz="2800" b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5496" y="188640"/>
            <a:ext cx="8856984" cy="72008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accent5"/>
                </a:solidFill>
              </a:rPr>
              <a:t>Une</a:t>
            </a:r>
            <a:r>
              <a:rPr lang="en-US" sz="3600" dirty="0" smtClean="0">
                <a:solidFill>
                  <a:schemeClr val="accent5"/>
                </a:solidFill>
              </a:rPr>
              <a:t> nouvelle </a:t>
            </a:r>
            <a:r>
              <a:rPr lang="en-US" sz="3600" dirty="0" err="1" smtClean="0">
                <a:solidFill>
                  <a:schemeClr val="accent5"/>
                </a:solidFill>
              </a:rPr>
              <a:t>organisation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complexe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07504" y="9525"/>
            <a:ext cx="8424936" cy="1143000"/>
          </a:xfrm>
        </p:spPr>
        <p:txBody>
          <a:bodyPr>
            <a:noAutofit/>
          </a:bodyPr>
          <a:lstStyle/>
          <a:p>
            <a:pPr algn="l"/>
            <a:r>
              <a:rPr lang="fr-FR" altLang="fr-FR" sz="34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>5. « Le cancer hors les murs… »: </a:t>
            </a:r>
            <a:br>
              <a:rPr lang="fr-FR" altLang="fr-FR" sz="34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</a:br>
            <a:r>
              <a:rPr lang="fr-FR" altLang="fr-FR" sz="34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>  </a:t>
            </a:r>
            <a:r>
              <a:rPr lang="fr-FR" altLang="fr-FR" sz="34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>		une </a:t>
            </a:r>
            <a:r>
              <a:rPr lang="fr-FR" altLang="fr-FR" sz="34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>réalité </a:t>
            </a:r>
            <a:r>
              <a:rPr lang="fr-FR" altLang="fr-FR" sz="34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>qui marche déjà…</a:t>
            </a:r>
            <a:endParaRPr lang="fr-FR" altLang="fr-FR" sz="3400" b="1" dirty="0" smtClean="0">
              <a:solidFill>
                <a:schemeClr val="accent5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  <p:sp>
        <p:nvSpPr>
          <p:cNvPr id="29699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67544" y="1412776"/>
            <a:ext cx="8676456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 </a:t>
            </a:r>
            <a:r>
              <a:rPr lang="fr-FR" altLang="fr-FR" sz="2400" b="1" u="sng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V</a:t>
            </a:r>
            <a:r>
              <a:rPr lang="fr-FR" altLang="fr-FR" sz="2400" b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idéoconférences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pour RCP </a:t>
            </a:r>
            <a:r>
              <a:rPr lang="fr-FR" altLang="fr-FR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(Toulon, Gap, 	Briançon…)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916832"/>
            <a:ext cx="253652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11163"/>
            <a:ext cx="2889830" cy="19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39552" y="4237741"/>
            <a:ext cx="8676456" cy="4525963"/>
            <a:chOff x="539552" y="4237741"/>
            <a:chExt cx="8676456" cy="4525963"/>
          </a:xfrm>
        </p:grpSpPr>
        <p:sp>
          <p:nvSpPr>
            <p:cNvPr id="2" name="Flèche droite 1"/>
            <p:cNvSpPr/>
            <p:nvPr/>
          </p:nvSpPr>
          <p:spPr>
            <a:xfrm>
              <a:off x="1480328" y="5928014"/>
              <a:ext cx="864096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space réservé du texte 5"/>
            <p:cNvSpPr txBox="1">
              <a:spLocks/>
            </p:cNvSpPr>
            <p:nvPr/>
          </p:nvSpPr>
          <p:spPr>
            <a:xfrm>
              <a:off x="539552" y="4237741"/>
              <a:ext cx="8676456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altLang="fr-FR" sz="2400" b="1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- </a:t>
              </a:r>
              <a:r>
                <a:rPr lang="fr-FR" altLang="fr-FR" sz="2400" b="1" u="sng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Supports </a:t>
              </a:r>
              <a:r>
                <a:rPr lang="fr-FR" altLang="fr-FR" sz="2400" b="1" u="sng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papiers échangés</a:t>
              </a:r>
              <a:r>
                <a:rPr lang="fr-FR" altLang="fr-FR" sz="2400" b="1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entre </a:t>
              </a:r>
              <a:r>
                <a:rPr lang="fr-FR" altLang="fr-FR" sz="2400" b="1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médecins</a:t>
              </a:r>
              <a:endParaRPr lang="fr-FR" altLang="fr-FR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  <a:p>
              <a:pPr marL="0" indent="0">
                <a:buNone/>
              </a:pPr>
              <a:r>
                <a:rPr lang="fr-FR" altLang="fr-FR" sz="22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fiches </a:t>
              </a:r>
              <a:r>
                <a:rPr lang="fr-FR" altLang="fr-FR" sz="22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d’information toxicité TRT pour médecins de ville   </a:t>
              </a:r>
            </a:p>
            <a:p>
              <a:pPr marL="457200" lvl="1" indent="0">
                <a:buFont typeface="Arial" pitchFamily="34" charset="0"/>
                <a:buNone/>
              </a:pPr>
              <a:r>
                <a:rPr lang="fr-FR" altLang="fr-FR" sz="18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		 </a:t>
              </a:r>
              <a:r>
                <a:rPr lang="fr-FR" altLang="fr-FR" sz="18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(</a:t>
              </a:r>
              <a:r>
                <a:rPr lang="fr-FR" altLang="fr-FR" sz="18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Rouge-</a:t>
              </a:r>
              <a:r>
                <a:rPr lang="fr-FR" altLang="fr-FR" sz="1800" dirty="0" err="1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Bugat</a:t>
              </a:r>
              <a:r>
                <a:rPr lang="fr-FR" altLang="fr-FR" sz="18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et al, </a:t>
              </a:r>
              <a:r>
                <a:rPr lang="fr-FR" altLang="fr-FR" sz="1800" i="1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Support Care Cancer</a:t>
              </a:r>
              <a:r>
                <a:rPr lang="fr-FR" altLang="fr-FR" sz="18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, 2015)</a:t>
              </a:r>
            </a:p>
            <a:p>
              <a:pPr marL="457200" lvl="1" indent="0">
                <a:buFont typeface="Arial" pitchFamily="34" charset="0"/>
                <a:buNone/>
              </a:pPr>
              <a:r>
                <a:rPr lang="fr-FR" altLang="fr-FR" sz="18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	</a:t>
              </a:r>
            </a:p>
            <a:p>
              <a:pPr marL="457200" lvl="1" indent="0">
                <a:buFont typeface="Arial" pitchFamily="34" charset="0"/>
                <a:buNone/>
              </a:pPr>
              <a:r>
                <a:rPr lang="fr-FR" altLang="fr-FR" sz="18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		</a:t>
              </a:r>
              <a:r>
                <a:rPr lang="fr-FR" altLang="fr-FR" sz="1800" dirty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fr-FR" altLang="fr-FR" sz="1800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</a:t>
              </a:r>
              <a:r>
                <a:rPr lang="fr-FR" altLang="fr-FR" sz="2000" i="1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moins </a:t>
              </a:r>
              <a:r>
                <a:rPr lang="fr-FR" altLang="fr-FR" sz="2000" i="1" dirty="0" smtClean="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d’hospitalisations secondaires</a:t>
              </a:r>
            </a:p>
            <a:p>
              <a:pPr marL="457200" lvl="1" indent="0">
                <a:buFont typeface="Arial" pitchFamily="34" charset="0"/>
                <a:buNone/>
              </a:pPr>
              <a:endPara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651" y="4779736"/>
              <a:ext cx="1631199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4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-396552" y="908720"/>
            <a:ext cx="964907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26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- </a:t>
            </a:r>
            <a:r>
              <a:rPr lang="fr-FR" altLang="fr-FR" sz="2600" b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Appels </a:t>
            </a:r>
            <a:r>
              <a:rPr lang="fr-FR" altLang="fr-FR" sz="2600" b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Téléphoniques</a:t>
            </a:r>
          </a:p>
          <a:p>
            <a:pPr>
              <a:buFontTx/>
              <a:buChar char="-"/>
            </a:pPr>
            <a:endParaRPr lang="fr-FR" altLang="fr-FR" sz="2400" b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	</a:t>
            </a:r>
            <a:r>
              <a:rPr lang="fr-FR" altLang="fr-FR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Assistance Médicale Ambulatoire </a:t>
            </a:r>
            <a:r>
              <a:rPr lang="fr-FR" altLang="fr-FR" sz="2000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(Pr G Laurent, Toulouse, 2011)</a:t>
            </a:r>
          </a:p>
          <a:p>
            <a:pPr marL="0" indent="0">
              <a:buNone/>
            </a:pPr>
            <a:endParaRPr lang="fr-FR" altLang="fr-FR" sz="2000" i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fr-FR" altLang="fr-FR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étude prospective, lymphomes (N=100), chimio (6 cures)</a:t>
            </a:r>
            <a:endParaRPr lang="fr-FR" altLang="fr-FR" sz="24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fr-FR" altLang="fr-FR" sz="20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fr-FR" altLang="fr-FR" sz="24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 appels tél programmés / </a:t>
            </a:r>
            <a:r>
              <a:rPr lang="fr-FR" altLang="fr-FR" sz="2400" u="sng" dirty="0" err="1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sem</a:t>
            </a:r>
            <a:r>
              <a:rPr lang="fr-FR" altLang="fr-FR" sz="24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par IDE coordinatrice </a:t>
            </a:r>
          </a:p>
          <a:p>
            <a:pPr marL="0" indent="0">
              <a:buNone/>
            </a:pPr>
            <a:r>
              <a:rPr lang="fr-FR" altLang="fr-FR" sz="24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fr-FR" altLang="fr-FR" sz="24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sous supervision par hématologue </a:t>
            </a:r>
            <a:endParaRPr lang="fr-FR" altLang="fr-FR" sz="24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691680" y="4460919"/>
            <a:ext cx="7200800" cy="1200329"/>
            <a:chOff x="1115616" y="4327936"/>
            <a:chExt cx="7200800" cy="1200329"/>
          </a:xfrm>
        </p:grpSpPr>
        <p:sp>
          <p:nvSpPr>
            <p:cNvPr id="2" name="Rectangle 1"/>
            <p:cNvSpPr/>
            <p:nvPr/>
          </p:nvSpPr>
          <p:spPr>
            <a:xfrm>
              <a:off x="1907704" y="4327936"/>
              <a:ext cx="64087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i="1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meilleure dose-intensité</a:t>
              </a:r>
            </a:p>
            <a:p>
              <a:endParaRPr lang="fr-FR" altLang="fr-FR" i="1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  <a:p>
              <a:r>
                <a:rPr lang="fr-FR" altLang="fr-FR" i="1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moins </a:t>
              </a:r>
              <a:r>
                <a:rPr lang="fr-FR" altLang="fr-FR" i="1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d’hospitalisations 2</a:t>
              </a:r>
              <a:r>
                <a:rPr lang="fr-FR" altLang="fr-FR" i="1" baseline="30000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res</a:t>
              </a:r>
              <a:r>
                <a:rPr lang="fr-FR" altLang="fr-FR" i="1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, </a:t>
              </a:r>
              <a:r>
                <a:rPr lang="fr-FR" altLang="fr-FR" i="1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moins de </a:t>
              </a:r>
              <a:r>
                <a:rPr lang="fr-FR" altLang="fr-FR" i="1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retard </a:t>
              </a:r>
              <a:r>
                <a:rPr lang="fr-FR" altLang="fr-FR" i="1" dirty="0" smtClean="0">
                  <a:latin typeface="Arial" pitchFamily="34" charset="0"/>
                  <a:ea typeface="ＭＳ Ｐゴシック" charset="-128"/>
                  <a:cs typeface="Arial" pitchFamily="34" charset="0"/>
                </a:rPr>
                <a:t>CT</a:t>
              </a:r>
              <a:endParaRPr lang="fr-FR" altLang="fr-FR" i="1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  <a:p>
              <a:pPr>
                <a:buFontTx/>
                <a:buChar char="-"/>
              </a:pPr>
              <a:endParaRPr lang="fr-FR" altLang="fr-FR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" name="Flèche droite 2"/>
            <p:cNvSpPr/>
            <p:nvPr/>
          </p:nvSpPr>
          <p:spPr>
            <a:xfrm>
              <a:off x="1115616" y="4509120"/>
              <a:ext cx="792088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1115616" y="5055708"/>
              <a:ext cx="792088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36" y="2501"/>
            <a:ext cx="1799464" cy="175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3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920880" cy="142617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accent5"/>
                </a:solidFill>
              </a:rPr>
              <a:t>Liens d’intérêt</a:t>
            </a:r>
            <a:endParaRPr lang="fr-FR" sz="2800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4176464"/>
          </a:xfrm>
        </p:spPr>
        <p:txBody>
          <a:bodyPr>
            <a:normAutofit/>
          </a:bodyPr>
          <a:lstStyle/>
          <a:p>
            <a:r>
              <a:rPr lang="fr-FR" sz="1800" i="1" dirty="0" smtClean="0">
                <a:solidFill>
                  <a:schemeClr val="tx1"/>
                </a:solidFill>
              </a:rPr>
              <a:t>Invitations </a:t>
            </a:r>
            <a:r>
              <a:rPr lang="fr-FR" sz="1800" i="1" dirty="0">
                <a:solidFill>
                  <a:schemeClr val="tx1"/>
                </a:solidFill>
              </a:rPr>
              <a:t>à des </a:t>
            </a:r>
            <a:r>
              <a:rPr lang="fr-FR" sz="1800" i="1" dirty="0" smtClean="0">
                <a:solidFill>
                  <a:schemeClr val="tx1"/>
                </a:solidFill>
              </a:rPr>
              <a:t>congrès par des</a:t>
            </a:r>
            <a:r>
              <a:rPr lang="fr-FR" sz="1800" i="1" dirty="0">
                <a:solidFill>
                  <a:schemeClr val="tx1"/>
                </a:solidFill>
              </a:rPr>
              <a:t> entreprises en lien avec des produits de santé</a:t>
            </a:r>
            <a:r>
              <a:rPr lang="fr-FR" sz="1800" i="1" dirty="0" smtClean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fr-FR" sz="1800" i="1" dirty="0" smtClean="0">
                <a:solidFill>
                  <a:schemeClr val="tx1"/>
                </a:solidFill>
              </a:rPr>
              <a:t>Roche</a:t>
            </a:r>
            <a:r>
              <a:rPr lang="fr-FR" sz="1800" i="1" dirty="0">
                <a:solidFill>
                  <a:schemeClr val="tx1"/>
                </a:solidFill>
              </a:rPr>
              <a:t>, Novartis, </a:t>
            </a:r>
            <a:r>
              <a:rPr lang="fr-FR" sz="1800" i="1" dirty="0" smtClean="0">
                <a:solidFill>
                  <a:schemeClr val="tx1"/>
                </a:solidFill>
              </a:rPr>
              <a:t>GSK, </a:t>
            </a:r>
            <a:r>
              <a:rPr lang="fr-FR" sz="1800" i="1" dirty="0" err="1" smtClean="0">
                <a:solidFill>
                  <a:schemeClr val="tx1"/>
                </a:solidFill>
              </a:rPr>
              <a:t>Pharmamar</a:t>
            </a:r>
            <a:r>
              <a:rPr lang="fr-FR" sz="1800" i="1" dirty="0" smtClean="0">
                <a:solidFill>
                  <a:schemeClr val="tx1"/>
                </a:solidFill>
              </a:rPr>
              <a:t>, </a:t>
            </a:r>
            <a:r>
              <a:rPr lang="fr-FR" sz="1800" i="1" dirty="0" err="1" smtClean="0">
                <a:solidFill>
                  <a:schemeClr val="tx1"/>
                </a:solidFill>
              </a:rPr>
              <a:t>Hospira</a:t>
            </a:r>
            <a:r>
              <a:rPr lang="fr-FR" sz="1800" i="1" dirty="0" smtClean="0">
                <a:solidFill>
                  <a:schemeClr val="tx1"/>
                </a:solidFill>
              </a:rPr>
              <a:t>/Pfizer</a:t>
            </a:r>
          </a:p>
          <a:p>
            <a:pPr marL="457200" lvl="1" indent="0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r>
              <a:rPr lang="fr-FR" sz="1800" i="1" dirty="0" smtClean="0">
                <a:solidFill>
                  <a:schemeClr val="tx1"/>
                </a:solidFill>
              </a:rPr>
              <a:t>Parts </a:t>
            </a:r>
            <a:r>
              <a:rPr lang="fr-FR" sz="1800" i="1" dirty="0">
                <a:solidFill>
                  <a:schemeClr val="tx1"/>
                </a:solidFill>
              </a:rPr>
              <a:t>personnelles ou familiales dans le capital des </a:t>
            </a:r>
            <a:r>
              <a:rPr lang="fr-FR" sz="1800" i="1" dirty="0" smtClean="0">
                <a:solidFill>
                  <a:schemeClr val="tx1"/>
                </a:solidFill>
              </a:rPr>
              <a:t>entreprises en lien avec des produits de santé</a:t>
            </a:r>
          </a:p>
          <a:p>
            <a:pPr lvl="1"/>
            <a:r>
              <a:rPr lang="fr-FR" sz="1800" i="1" dirty="0" smtClean="0">
                <a:solidFill>
                  <a:schemeClr val="tx1"/>
                </a:solidFill>
              </a:rPr>
              <a:t>Aucune</a:t>
            </a:r>
          </a:p>
          <a:p>
            <a:pPr marL="457200" lvl="1" indent="0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lvl="0"/>
            <a:r>
              <a:rPr lang="fr-FR" sz="1800" i="1" dirty="0" smtClean="0">
                <a:solidFill>
                  <a:schemeClr val="tx1"/>
                </a:solidFill>
              </a:rPr>
              <a:t>Rémunérations personnelles par des entreprises de produits </a:t>
            </a:r>
            <a:r>
              <a:rPr lang="fr-FR" sz="1800" i="1" dirty="0">
                <a:solidFill>
                  <a:schemeClr val="tx1"/>
                </a:solidFill>
              </a:rPr>
              <a:t>de santé</a:t>
            </a:r>
            <a:r>
              <a:rPr lang="fr-FR" sz="1800" i="1" dirty="0" smtClean="0">
                <a:solidFill>
                  <a:schemeClr val="tx1"/>
                </a:solidFill>
              </a:rPr>
              <a:t> </a:t>
            </a:r>
            <a:r>
              <a:rPr lang="fr-FR" sz="1800" i="1" dirty="0">
                <a:solidFill>
                  <a:schemeClr val="tx1"/>
                </a:solidFill>
              </a:rPr>
              <a:t>: </a:t>
            </a:r>
            <a:endParaRPr lang="fr-FR" sz="1800" dirty="0">
              <a:solidFill>
                <a:schemeClr val="tx1"/>
              </a:solidFill>
            </a:endParaRPr>
          </a:p>
          <a:p>
            <a:pPr lvl="1"/>
            <a:r>
              <a:rPr lang="fr-FR" sz="1800" i="1" dirty="0" smtClean="0">
                <a:solidFill>
                  <a:schemeClr val="tx1"/>
                </a:solidFill>
              </a:rPr>
              <a:t>Consultant: Novartis</a:t>
            </a:r>
            <a:endParaRPr lang="fr-FR" sz="1800" dirty="0">
              <a:solidFill>
                <a:schemeClr val="tx1"/>
              </a:solidFill>
            </a:endParaRPr>
          </a:p>
          <a:p>
            <a:pPr lvl="1"/>
            <a:r>
              <a:rPr lang="fr-FR" sz="1800" i="1" dirty="0" smtClean="0">
                <a:solidFill>
                  <a:schemeClr val="tx1"/>
                </a:solidFill>
              </a:rPr>
              <a:t>Intervention </a:t>
            </a:r>
            <a:r>
              <a:rPr lang="fr-FR" sz="1800" i="1" dirty="0">
                <a:solidFill>
                  <a:schemeClr val="tx1"/>
                </a:solidFill>
              </a:rPr>
              <a:t>dans des conférences organisées par des entreprises de produits de santé: Roche, Novartis, </a:t>
            </a:r>
            <a:r>
              <a:rPr lang="fr-FR" sz="1800" i="1" dirty="0" err="1" smtClean="0">
                <a:solidFill>
                  <a:schemeClr val="tx1"/>
                </a:solidFill>
              </a:rPr>
              <a:t>Hospira</a:t>
            </a:r>
            <a:r>
              <a:rPr lang="fr-FR" sz="1800" i="1" dirty="0" smtClean="0">
                <a:solidFill>
                  <a:schemeClr val="tx1"/>
                </a:solidFill>
              </a:rPr>
              <a:t>/Pfizer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endParaRPr lang="fr-FR" sz="1800" dirty="0">
              <a:solidFill>
                <a:schemeClr val="tx1"/>
              </a:solidFill>
            </a:endParaRPr>
          </a:p>
          <a:p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252536" y="-171400"/>
            <a:ext cx="8964488" cy="1619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FR" altLang="fr-FR" sz="32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6</a:t>
            </a:r>
            <a:r>
              <a:rPr lang="fr-FR" altLang="fr-FR" sz="3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Numérique et </a:t>
            </a:r>
            <a:r>
              <a:rPr lang="fr-FR" altLang="fr-FR" sz="32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nouvelles technologies de l’information et de la communication </a:t>
            </a:r>
            <a:r>
              <a:rPr lang="fr-FR" altLang="fr-FR" sz="3200" b="1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(TIC</a:t>
            </a:r>
            <a:r>
              <a:rPr lang="fr-FR" altLang="fr-FR" sz="3200" b="1" dirty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 </a:t>
            </a:r>
            <a:endParaRPr lang="fr-FR" altLang="fr-FR" sz="3200" b="1" dirty="0" smtClean="0">
              <a:solidFill>
                <a:schemeClr val="accent5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601216" y="1628800"/>
            <a:ext cx="7931224" cy="40324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Part majeure au quotidien (e-achats, réseaux sociaux…)</a:t>
            </a:r>
          </a:p>
          <a:p>
            <a:pPr marL="0" indent="0" algn="just">
              <a:buNone/>
            </a:pPr>
            <a:endParaRPr lang="fr-FR" altLang="fr-FR" sz="2400" b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just">
              <a:buNone/>
            </a:pPr>
            <a:endParaRPr lang="fr-FR" altLang="fr-FR" sz="2400" b="1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just">
              <a:buNone/>
            </a:pPr>
            <a:r>
              <a:rPr lang="fr-FR" altLang="fr-FR" sz="38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E-santé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(OMS): « </a:t>
            </a: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l’application </a:t>
            </a:r>
            <a:r>
              <a:rPr lang="fr-FR" altLang="fr-FR" sz="2400" b="1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des technologies de l’information et de la communication </a:t>
            </a: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à l’ensemble des activités en rapport avec la santé et la fourniture des soins à distance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 »</a:t>
            </a:r>
          </a:p>
          <a:p>
            <a:pPr marL="0" indent="0" algn="just">
              <a:buNone/>
            </a:pPr>
            <a:endParaRPr lang="fr-FR" altLang="fr-FR" sz="2400" b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just">
              <a:buNone/>
            </a:pPr>
            <a:endParaRPr lang="fr-FR" altLang="fr-FR" sz="2400" b="1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just">
              <a:buNone/>
            </a:pPr>
            <a:r>
              <a:rPr lang="fr-FR" altLang="fr-FR" sz="33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permettant connexion entre intervenants grâce aux appareils connectés (mobiles, smartphones, tablettes…) et objets connectés</a:t>
            </a:r>
            <a:endParaRPr lang="fr-FR" altLang="fr-FR" sz="24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9" r="-580"/>
          <a:stretch>
            <a:fillRect/>
          </a:stretch>
        </p:blipFill>
        <p:spPr>
          <a:xfrm>
            <a:off x="6156176" y="5301209"/>
            <a:ext cx="3024336" cy="1584176"/>
          </a:xfrm>
        </p:spPr>
      </p:pic>
    </p:spTree>
    <p:extLst>
      <p:ext uri="{BB962C8B-B14F-4D97-AF65-F5344CB8AC3E}">
        <p14:creationId xmlns:p14="http://schemas.microsoft.com/office/powerpoint/2010/main" val="17185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48781"/>
            <a:ext cx="4968552" cy="51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15616" y="44624"/>
            <a:ext cx="6761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E-santé: différentes composantes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267744" y="1196752"/>
            <a:ext cx="6120681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Télémédecine : </a:t>
            </a:r>
          </a:p>
          <a:p>
            <a:pPr algn="ctr"/>
            <a:r>
              <a:rPr lang="fr-FR" sz="2000" dirty="0" smtClean="0"/>
              <a:t>médecine qui </a:t>
            </a:r>
            <a:r>
              <a:rPr lang="fr-FR" sz="2000" dirty="0"/>
              <a:t>utilise </a:t>
            </a:r>
            <a:endParaRPr lang="fr-FR" sz="2000" dirty="0" smtClean="0"/>
          </a:p>
          <a:p>
            <a:pPr algn="ctr"/>
            <a:r>
              <a:rPr lang="fr-FR" sz="2000" dirty="0" smtClean="0"/>
              <a:t>la </a:t>
            </a:r>
            <a:r>
              <a:rPr lang="fr-FR" sz="2000" b="1" dirty="0" smtClean="0"/>
              <a:t>transmission par </a:t>
            </a:r>
            <a:r>
              <a:rPr lang="fr-FR" sz="2000" b="1" dirty="0"/>
              <a:t>télécommunication </a:t>
            </a:r>
            <a:r>
              <a:rPr lang="fr-FR" sz="2000" b="1" dirty="0" smtClean="0"/>
              <a:t>d’informations médicales </a:t>
            </a:r>
            <a:r>
              <a:rPr lang="fr-FR" sz="2000" dirty="0"/>
              <a:t>(images</a:t>
            </a:r>
            <a:r>
              <a:rPr lang="fr-FR" sz="2000" dirty="0" smtClean="0"/>
              <a:t>, CR, etc.),</a:t>
            </a:r>
          </a:p>
          <a:p>
            <a:pPr algn="ctr"/>
            <a:r>
              <a:rPr lang="fr-FR" sz="2000" dirty="0" smtClean="0"/>
              <a:t> </a:t>
            </a:r>
          </a:p>
          <a:p>
            <a:pPr algn="ctr"/>
            <a:r>
              <a:rPr lang="fr-FR" sz="2000" dirty="0" smtClean="0"/>
              <a:t>en </a:t>
            </a:r>
            <a:r>
              <a:rPr lang="fr-FR" sz="2000" dirty="0"/>
              <a:t>vue d’obtenir </a:t>
            </a:r>
            <a:r>
              <a:rPr lang="fr-FR" sz="2000" b="1" dirty="0"/>
              <a:t>à </a:t>
            </a:r>
            <a:r>
              <a:rPr lang="fr-FR" sz="2000" b="1" dirty="0" smtClean="0"/>
              <a:t>distance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un avis diagnostique ou thérapeutique, 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une consultation, 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… un </a:t>
            </a:r>
            <a:r>
              <a:rPr lang="fr-FR" sz="2000" b="1" dirty="0" smtClean="0">
                <a:solidFill>
                  <a:srgbClr val="0070C0"/>
                </a:solidFill>
              </a:rPr>
              <a:t>acte TRT (</a:t>
            </a:r>
            <a:r>
              <a:rPr lang="fr-FR" sz="2000" b="1" dirty="0" err="1" smtClean="0">
                <a:solidFill>
                  <a:srgbClr val="0070C0"/>
                </a:solidFill>
              </a:rPr>
              <a:t>téléchirurgie</a:t>
            </a:r>
            <a:r>
              <a:rPr lang="fr-FR" sz="2000" b="1" dirty="0" smtClean="0">
                <a:solidFill>
                  <a:srgbClr val="0070C0"/>
                </a:solidFill>
              </a:rPr>
              <a:t>)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64" y="4561676"/>
            <a:ext cx="4021377" cy="23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75995"/>
            <a:ext cx="3168352" cy="209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361"/>
            <a:ext cx="4968552" cy="51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79912" y="1868631"/>
            <a:ext cx="536408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E-learning</a:t>
            </a:r>
            <a:r>
              <a:rPr lang="fr-FR" sz="2000" b="1" dirty="0" smtClean="0"/>
              <a:t> : </a:t>
            </a:r>
          </a:p>
          <a:p>
            <a:pPr algn="ctr"/>
            <a:r>
              <a:rPr lang="fr-FR" sz="2000" dirty="0" smtClean="0"/>
              <a:t>services de </a:t>
            </a:r>
            <a:r>
              <a:rPr lang="fr-FR" sz="2000" b="1" dirty="0" smtClean="0">
                <a:solidFill>
                  <a:srgbClr val="0070C0"/>
                </a:solidFill>
              </a:rPr>
              <a:t>formation électronique </a:t>
            </a:r>
            <a:r>
              <a:rPr lang="fr-FR" sz="2000" dirty="0" smtClean="0"/>
              <a:t>pour soignants et/ou patients </a:t>
            </a:r>
          </a:p>
          <a:p>
            <a:pPr algn="ctr"/>
            <a:r>
              <a:rPr lang="fr-FR" sz="2000" dirty="0" smtClean="0"/>
              <a:t>à </a:t>
            </a:r>
            <a:r>
              <a:rPr lang="fr-FR" sz="2000" dirty="0"/>
              <a:t>distance via </a:t>
            </a:r>
            <a:r>
              <a:rPr lang="fr-FR" sz="2000" dirty="0" smtClean="0"/>
              <a:t>Internet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4077072"/>
            <a:ext cx="7200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Serious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games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: 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jeux vidéo </a:t>
            </a:r>
            <a:r>
              <a:rPr lang="fr-FR" sz="2000" dirty="0" smtClean="0"/>
              <a:t>visant une intention « sérieuse » et </a:t>
            </a:r>
            <a:r>
              <a:rPr lang="fr-FR" sz="2000" b="1" dirty="0" smtClean="0">
                <a:solidFill>
                  <a:srgbClr val="0070C0"/>
                </a:solidFill>
              </a:rPr>
              <a:t>pédagogique</a:t>
            </a:r>
            <a:r>
              <a:rPr lang="fr-FR" sz="2000" dirty="0" smtClean="0"/>
              <a:t>  en mettant à profit l’interactivité et le caractère ludique du jeu (ex: « </a:t>
            </a:r>
            <a:r>
              <a:rPr lang="fr-FR" sz="2000" dirty="0" err="1" smtClean="0"/>
              <a:t>SIMUrgences</a:t>
            </a:r>
            <a:r>
              <a:rPr lang="fr-FR" sz="2000" dirty="0" smtClean="0"/>
              <a:t> »)</a:t>
            </a:r>
            <a:endParaRPr lang="fr-F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48" y="828361"/>
            <a:ext cx="2188152" cy="10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58" y="5157192"/>
            <a:ext cx="3186706" cy="169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0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656"/>
            <a:ext cx="4968552" cy="51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267744" y="3560948"/>
            <a:ext cx="6876256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Quantified</a:t>
            </a:r>
            <a:r>
              <a:rPr lang="fr-FR" sz="2000" b="1" i="1" dirty="0" smtClean="0"/>
              <a:t> self</a:t>
            </a:r>
            <a:r>
              <a:rPr lang="fr-FR" sz="2000" b="1" dirty="0" smtClean="0"/>
              <a:t> ou « auto-mesure de soi »</a:t>
            </a:r>
          </a:p>
          <a:p>
            <a:pPr algn="ctr"/>
            <a:r>
              <a:rPr lang="fr-FR" sz="2000" b="1" dirty="0" smtClean="0"/>
              <a:t>appareils connectés </a:t>
            </a:r>
            <a:r>
              <a:rPr lang="fr-FR" sz="2000" dirty="0" smtClean="0"/>
              <a:t>(bracelets, podomètres, montre…) </a:t>
            </a:r>
            <a:r>
              <a:rPr lang="fr-FR" sz="2000" b="1" dirty="0" smtClean="0"/>
              <a:t>mesurant données du patient </a:t>
            </a:r>
            <a:r>
              <a:rPr lang="fr-FR" sz="2000" dirty="0" smtClean="0"/>
              <a:t>(</a:t>
            </a:r>
            <a:r>
              <a:rPr lang="el-GR" sz="2000" dirty="0" smtClean="0"/>
              <a:t>μ</a:t>
            </a:r>
            <a:r>
              <a:rPr lang="fr-FR" sz="2000" dirty="0" smtClean="0"/>
              <a:t>, poids, calories, t°…)</a:t>
            </a:r>
          </a:p>
          <a:p>
            <a:pPr algn="ctr"/>
            <a:r>
              <a:rPr lang="fr-FR" sz="2000" dirty="0" smtClean="0"/>
              <a:t> </a:t>
            </a:r>
          </a:p>
          <a:p>
            <a:pPr algn="ctr"/>
            <a:r>
              <a:rPr lang="fr-FR" sz="2000" dirty="0" smtClean="0"/>
              <a:t>qui sont transmises à une application mobile 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pour être </a:t>
            </a:r>
            <a:r>
              <a:rPr lang="fr-FR" sz="2000" b="1" dirty="0" smtClean="0">
                <a:solidFill>
                  <a:srgbClr val="0070C0"/>
                </a:solidFill>
              </a:rPr>
              <a:t>envoyées au soignant 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pour surveillance et prise en charge optimale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108520" y="2401269"/>
            <a:ext cx="561662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Big</a:t>
            </a:r>
            <a:r>
              <a:rPr lang="fr-FR" sz="2000" b="1" i="1" dirty="0" smtClean="0"/>
              <a:t> data</a:t>
            </a:r>
          </a:p>
          <a:p>
            <a:pPr algn="ctr"/>
            <a:r>
              <a:rPr lang="fr-FR" sz="2000" dirty="0" smtClean="0"/>
              <a:t>Utilisation de la masse de données numériques patient collectées à visée </a:t>
            </a:r>
            <a:r>
              <a:rPr lang="fr-FR" sz="2000" b="1" dirty="0" smtClean="0">
                <a:solidFill>
                  <a:srgbClr val="0070C0"/>
                </a:solidFill>
              </a:rPr>
              <a:t>recherche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60" y="1644141"/>
            <a:ext cx="3217097" cy="19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6" y="5009060"/>
            <a:ext cx="2880320" cy="186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48781"/>
            <a:ext cx="4968552" cy="51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5576" y="1889537"/>
            <a:ext cx="79208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m-santé</a:t>
            </a:r>
          </a:p>
          <a:p>
            <a:pPr algn="ctr"/>
            <a:r>
              <a:rPr lang="fr-FR" sz="2000" dirty="0" smtClean="0"/>
              <a:t>l’utilisation des </a:t>
            </a:r>
            <a:r>
              <a:rPr lang="fr-FR" sz="2000" dirty="0"/>
              <a:t>communications </a:t>
            </a:r>
            <a:r>
              <a:rPr lang="fr-FR" sz="2000" b="1" dirty="0"/>
              <a:t>mobiles</a:t>
            </a:r>
            <a:r>
              <a:rPr lang="fr-FR" sz="2000" dirty="0"/>
              <a:t> (voix et SMS) et des </a:t>
            </a:r>
            <a:r>
              <a:rPr lang="fr-FR" sz="2000" dirty="0" smtClean="0"/>
              <a:t>nouvelles technologies avec </a:t>
            </a:r>
            <a:r>
              <a:rPr lang="fr-FR" sz="2000" b="1" dirty="0" smtClean="0"/>
              <a:t>smartphones et tablettes</a:t>
            </a:r>
            <a:r>
              <a:rPr lang="fr-FR" sz="2000" dirty="0" smtClean="0"/>
              <a:t> (applications mobiles</a:t>
            </a:r>
            <a:r>
              <a:rPr lang="fr-FR" sz="2000" dirty="0"/>
              <a:t>, système de localisation, Internet mobile, etc</a:t>
            </a:r>
            <a:r>
              <a:rPr lang="fr-FR" sz="2000" dirty="0" smtClean="0"/>
              <a:t>.)</a:t>
            </a:r>
            <a:endParaRPr lang="fr-FR" sz="2000" b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169016" y="3284984"/>
            <a:ext cx="608416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Marché énorme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Connection internet = 65% temps passé</a:t>
            </a:r>
          </a:p>
          <a:p>
            <a:pPr algn="ctr"/>
            <a:endParaRPr lang="fr-FR" dirty="0"/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Rendez-vous,  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s</a:t>
            </a:r>
            <a:r>
              <a:rPr lang="fr-FR" b="1" dirty="0" smtClean="0">
                <a:solidFill>
                  <a:srgbClr val="0070C0"/>
                </a:solidFill>
              </a:rPr>
              <a:t>tocker/envoyer photos </a:t>
            </a:r>
            <a:r>
              <a:rPr lang="fr-FR" b="1" dirty="0" smtClean="0">
                <a:solidFill>
                  <a:srgbClr val="0070C0"/>
                </a:solidFill>
              </a:rPr>
              <a:t>et messages textes, 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accès </a:t>
            </a:r>
            <a:r>
              <a:rPr lang="fr-FR" b="1" dirty="0">
                <a:solidFill>
                  <a:srgbClr val="0070C0"/>
                </a:solidFill>
              </a:rPr>
              <a:t>e-mail et internet,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rappel SMS automatique (observance)</a:t>
            </a:r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AppStore</a:t>
            </a:r>
            <a:r>
              <a:rPr lang="fr-FR" dirty="0" smtClean="0"/>
              <a:t> et Google Play = 14.000 applications « santé »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56" y="5047885"/>
            <a:ext cx="3242704" cy="1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9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51520" y="1737717"/>
            <a:ext cx="8568952" cy="827187"/>
          </a:xfrm>
        </p:spPr>
        <p:txBody>
          <a:bodyPr>
            <a:noAutofit/>
          </a:bodyPr>
          <a:lstStyle/>
          <a:p>
            <a:pPr algn="ctr"/>
            <a:r>
              <a:rPr lang="fr-FR" altLang="fr-FR" sz="36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>7. E-santé en </a:t>
            </a:r>
            <a:r>
              <a:rPr lang="fr-FR" altLang="fr-FR" sz="36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>cancérologie</a:t>
            </a:r>
            <a:br>
              <a:rPr lang="fr-FR" altLang="fr-FR" sz="36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</a:br>
            <a:r>
              <a:rPr lang="fr-FR" altLang="fr-FR" sz="3600" b="1" dirty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/>
            </a:r>
            <a:br>
              <a:rPr lang="fr-FR" altLang="fr-FR" sz="3600" b="1" dirty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</a:br>
            <a:r>
              <a:rPr lang="fr-FR" altLang="fr-FR" sz="36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>exemples</a:t>
            </a:r>
            <a:endParaRPr lang="fr-FR" altLang="fr-FR" sz="3600" b="1" dirty="0" smtClean="0">
              <a:solidFill>
                <a:schemeClr val="accent5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107504" y="188641"/>
            <a:ext cx="8352928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altLang="fr-FR" sz="2400" b="1" u="sng" dirty="0" smtClean="0">
                <a:solidFill>
                  <a:schemeClr val="accent5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Dossier médical </a:t>
            </a:r>
            <a:r>
              <a:rPr lang="fr-FR" altLang="fr-FR" sz="2400" b="1" u="sng" dirty="0" smtClean="0">
                <a:solidFill>
                  <a:schemeClr val="accent5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électronique</a:t>
            </a:r>
            <a:endParaRPr lang="fr-FR" altLang="fr-FR" sz="2400" b="1" dirty="0">
              <a:solidFill>
                <a:schemeClr val="accent5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341419" y="1412776"/>
            <a:ext cx="6254917" cy="2651522"/>
            <a:chOff x="1115616" y="1556792"/>
            <a:chExt cx="6254917" cy="265152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801" y="1556792"/>
              <a:ext cx="6161574" cy="1671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1115616" y="3284984"/>
              <a:ext cx="62549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Dossier </a:t>
              </a:r>
              <a:r>
                <a:rPr lang="fr-FR" u="sng" dirty="0" smtClean="0"/>
                <a:t>papier</a:t>
              </a:r>
            </a:p>
            <a:p>
              <a:pPr algn="ctr"/>
              <a:r>
                <a:rPr lang="fr-FR" dirty="0" smtClean="0"/>
                <a:t>Accès à la </a:t>
              </a:r>
              <a:r>
                <a:rPr lang="fr-FR" u="sng" dirty="0" smtClean="0"/>
                <a:t>demande</a:t>
              </a:r>
              <a:r>
                <a:rPr lang="fr-FR" dirty="0" smtClean="0"/>
                <a:t> </a:t>
              </a:r>
              <a:r>
                <a:rPr lang="fr-FR" i="1" dirty="0" smtClean="0"/>
                <a:t>versus</a:t>
              </a:r>
              <a:r>
                <a:rPr lang="fr-FR" dirty="0" smtClean="0"/>
                <a:t> accès </a:t>
              </a:r>
              <a:r>
                <a:rPr lang="fr-FR" u="sng" dirty="0" smtClean="0"/>
                <a:t>systématique début TRT</a:t>
              </a:r>
            </a:p>
            <a:p>
              <a:pPr algn="ctr"/>
              <a:r>
                <a:rPr lang="fr-FR" dirty="0" smtClean="0"/>
                <a:t>N = 336</a:t>
              </a:r>
              <a:endParaRPr lang="fr-FR" i="1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321768" y="5589240"/>
            <a:ext cx="65197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Question: tout le </a:t>
            </a:r>
            <a:r>
              <a:rPr lang="fr-FR" b="1" dirty="0" smtClean="0"/>
              <a:t>e-dossier? </a:t>
            </a:r>
            <a:r>
              <a:rPr lang="fr-FR" b="1" dirty="0"/>
              <a:t>C</a:t>
            </a:r>
            <a:r>
              <a:rPr lang="fr-FR" b="1" dirty="0" smtClean="0"/>
              <a:t>ompréhension </a:t>
            </a:r>
            <a:r>
              <a:rPr lang="fr-FR" b="1" dirty="0" smtClean="0"/>
              <a:t>par patient ?</a:t>
            </a:r>
          </a:p>
          <a:p>
            <a:pPr algn="ctr"/>
            <a:r>
              <a:rPr lang="fr-FR" b="1" dirty="0" smtClean="0"/>
              <a:t>Filtrer avant ? Interpréter avant ?</a:t>
            </a:r>
            <a:endParaRPr lang="fr-FR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414963" y="4378678"/>
            <a:ext cx="6109365" cy="923330"/>
            <a:chOff x="1414963" y="4378678"/>
            <a:chExt cx="6109365" cy="923330"/>
          </a:xfrm>
        </p:grpSpPr>
        <p:sp>
          <p:nvSpPr>
            <p:cNvPr id="9" name="ZoneTexte 8"/>
            <p:cNvSpPr txBox="1"/>
            <p:nvPr/>
          </p:nvSpPr>
          <p:spPr>
            <a:xfrm>
              <a:off x="1414963" y="4378678"/>
              <a:ext cx="61093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Accès systématique:</a:t>
              </a:r>
            </a:p>
            <a:p>
              <a:pPr algn="ctr"/>
              <a:r>
                <a:rPr lang="fr-FR" i="1" dirty="0" smtClean="0"/>
                <a:t>pas d’augmentation, ni diminution anxiété et qualité de vie</a:t>
              </a:r>
            </a:p>
            <a:p>
              <a:pPr algn="ctr"/>
              <a:r>
                <a:rPr lang="fr-FR" i="1" dirty="0"/>
                <a:t>p</a:t>
              </a:r>
              <a:r>
                <a:rPr lang="fr-FR" i="1" dirty="0" smtClean="0"/>
                <a:t>lus de satisfaction sur information du TRT</a:t>
              </a:r>
              <a:endParaRPr lang="fr-FR" i="1" dirty="0"/>
            </a:p>
          </p:txBody>
        </p:sp>
        <p:sp>
          <p:nvSpPr>
            <p:cNvPr id="4" name="Flèche droite 3"/>
            <p:cNvSpPr/>
            <p:nvPr/>
          </p:nvSpPr>
          <p:spPr>
            <a:xfrm>
              <a:off x="2267744" y="4581128"/>
              <a:ext cx="100811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space réservé du texte 5"/>
          <p:cNvSpPr txBox="1">
            <a:spLocks/>
          </p:cNvSpPr>
          <p:nvPr/>
        </p:nvSpPr>
        <p:spPr>
          <a:xfrm>
            <a:off x="107504" y="805190"/>
            <a:ext cx="8352928" cy="901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b="1" u="sng" dirty="0" smtClean="0">
                <a:solidFill>
                  <a:schemeClr val="accent5"/>
                </a:solidFill>
              </a:rPr>
              <a:t>… et accès des patients à ce dossier ?</a:t>
            </a:r>
            <a:r>
              <a:rPr lang="fr-FR" sz="2400" b="1" dirty="0" smtClean="0">
                <a:solidFill>
                  <a:schemeClr val="accent5"/>
                </a:solidFill>
              </a:rPr>
              <a:t> </a:t>
            </a:r>
            <a:endParaRPr lang="fr-FR" altLang="fr-FR" sz="2400" b="1" dirty="0" smtClean="0">
              <a:solidFill>
                <a:schemeClr val="accent5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altLang="fr-FR" sz="2400" b="1" dirty="0">
              <a:solidFill>
                <a:schemeClr val="accent5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581522" y="636274"/>
            <a:ext cx="8040928" cy="4952966"/>
            <a:chOff x="581522" y="1681024"/>
            <a:chExt cx="8040928" cy="4556288"/>
          </a:xfrm>
        </p:grpSpPr>
        <p:sp>
          <p:nvSpPr>
            <p:cNvPr id="4" name="Espace réservé du texte 5"/>
            <p:cNvSpPr txBox="1">
              <a:spLocks/>
            </p:cNvSpPr>
            <p:nvPr/>
          </p:nvSpPr>
          <p:spPr>
            <a:xfrm>
              <a:off x="581522" y="1681024"/>
              <a:ext cx="7931224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fr-FR" altLang="fr-FR" sz="2400" b="1" u="sng" dirty="0" smtClean="0">
                  <a:solidFill>
                    <a:schemeClr val="accent5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Prévention et diagnostic précoces</a:t>
              </a:r>
              <a:r>
                <a:rPr lang="fr-FR" altLang="fr-FR" sz="2400" b="1" dirty="0" smtClean="0">
                  <a:solidFill>
                    <a:schemeClr val="accent5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: K col Tanzanie</a:t>
              </a:r>
            </a:p>
            <a:p>
              <a:pPr marL="0" indent="0">
                <a:buFont typeface="Arial" pitchFamily="34" charset="0"/>
                <a:buNone/>
              </a:pPr>
              <a:endParaRPr lang="fr-FR" altLang="fr-FR" sz="2400" b="1" dirty="0">
                <a:solidFill>
                  <a:schemeClr val="accent5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780928"/>
              <a:ext cx="793888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112590" y="5130408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Photos du col sur mobiles 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552379" y="5130408"/>
              <a:ext cx="3070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Médecins centres spécialisé</a:t>
              </a:r>
              <a:endParaRPr lang="fr-FR" dirty="0"/>
            </a:p>
          </p:txBody>
        </p:sp>
        <p:sp>
          <p:nvSpPr>
            <p:cNvPr id="3" name="Flèche courbée vers le bas 2"/>
            <p:cNvSpPr/>
            <p:nvPr/>
          </p:nvSpPr>
          <p:spPr>
            <a:xfrm>
              <a:off x="3707904" y="4437112"/>
              <a:ext cx="2232248" cy="69329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427984" y="459179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MMS</a:t>
              </a:r>
              <a:endParaRPr lang="fr-FR" dirty="0"/>
            </a:p>
          </p:txBody>
        </p:sp>
        <p:sp>
          <p:nvSpPr>
            <p:cNvPr id="10" name="Flèche courbée vers le bas 9"/>
            <p:cNvSpPr/>
            <p:nvPr/>
          </p:nvSpPr>
          <p:spPr>
            <a:xfrm rot="10800000">
              <a:off x="3650754" y="5544016"/>
              <a:ext cx="2232248" cy="69329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470276" y="5766256"/>
              <a:ext cx="629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CAT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2517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 txBox="1">
            <a:spLocks/>
          </p:cNvSpPr>
          <p:nvPr/>
        </p:nvSpPr>
        <p:spPr>
          <a:xfrm>
            <a:off x="395536" y="188640"/>
            <a:ext cx="79312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altLang="fr-FR" sz="2400" b="1" u="sng" dirty="0" smtClean="0">
                <a:solidFill>
                  <a:schemeClr val="accent5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Prise en charge thérapeutique</a:t>
            </a:r>
            <a:endParaRPr lang="fr-FR" altLang="fr-FR" sz="2400" b="1" u="sng" dirty="0">
              <a:solidFill>
                <a:schemeClr val="accent5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21694" y="899399"/>
            <a:ext cx="8154797" cy="3194074"/>
            <a:chOff x="421694" y="899399"/>
            <a:chExt cx="8154797" cy="3194074"/>
          </a:xfrm>
        </p:grpSpPr>
        <p:grpSp>
          <p:nvGrpSpPr>
            <p:cNvPr id="8" name="Groupe 7"/>
            <p:cNvGrpSpPr/>
            <p:nvPr/>
          </p:nvGrpSpPr>
          <p:grpSpPr>
            <a:xfrm>
              <a:off x="1331640" y="899399"/>
              <a:ext cx="6365851" cy="977501"/>
              <a:chOff x="581522" y="1543558"/>
              <a:chExt cx="8491041" cy="138797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522" y="1556792"/>
                <a:ext cx="8491041" cy="1374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7373608" y="1543558"/>
                <a:ext cx="699604" cy="393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2014</a:t>
                </a:r>
                <a:endParaRPr lang="fr-FR" sz="1200" dirty="0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421694" y="2092925"/>
              <a:ext cx="8154797" cy="20005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Prospective, randomisée: N = 167 </a:t>
              </a:r>
              <a:r>
                <a:rPr lang="fr-FR" b="1" dirty="0"/>
                <a:t>au diagnostic K </a:t>
              </a:r>
              <a:r>
                <a:rPr lang="fr-FR" b="1" dirty="0" smtClean="0"/>
                <a:t>sein: </a:t>
              </a:r>
              <a:r>
                <a:rPr lang="fr-FR" b="1" dirty="0" smtClean="0"/>
                <a:t>TRT et suivi </a:t>
              </a:r>
              <a:r>
                <a:rPr lang="fr-FR" b="1" dirty="0" smtClean="0"/>
                <a:t>1 an</a:t>
              </a:r>
            </a:p>
            <a:p>
              <a:pPr algn="ctr"/>
              <a:endParaRPr lang="fr-FR" b="1" dirty="0" smtClean="0"/>
            </a:p>
            <a:p>
              <a:pPr algn="ctr"/>
              <a:r>
                <a:rPr lang="fr-FR" b="1" dirty="0" smtClean="0"/>
                <a:t>Standard </a:t>
              </a:r>
            </a:p>
            <a:p>
              <a:pPr algn="ctr"/>
              <a:endParaRPr lang="fr-FR" sz="800" b="1" dirty="0" smtClean="0"/>
            </a:p>
            <a:p>
              <a:pPr algn="ctr"/>
              <a:r>
                <a:rPr lang="fr-FR" b="1" i="1" dirty="0" smtClean="0"/>
                <a:t>versus</a:t>
              </a:r>
              <a:r>
                <a:rPr lang="fr-FR" b="1" dirty="0" smtClean="0"/>
                <a:t> </a:t>
              </a:r>
            </a:p>
            <a:p>
              <a:pPr algn="ctr"/>
              <a:endParaRPr lang="fr-FR" sz="800" b="1" dirty="0" smtClean="0"/>
            </a:p>
            <a:p>
              <a:pPr algn="ctr"/>
              <a:r>
                <a:rPr lang="fr-FR" b="1" dirty="0" smtClean="0"/>
                <a:t>aide par service communication Internet  </a:t>
              </a:r>
            </a:p>
            <a:p>
              <a:pPr algn="ctr"/>
              <a:r>
                <a:rPr lang="fr-FR" b="1" dirty="0" smtClean="0"/>
                <a:t>(IDE, médecins, patients, assistante </a:t>
              </a:r>
              <a:r>
                <a:rPr lang="fr-FR" b="1" dirty="0" smtClean="0"/>
                <a:t>sociale, information) </a:t>
              </a:r>
              <a:endParaRPr lang="fr-FR" b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252265" y="4581128"/>
            <a:ext cx="4596130" cy="1200329"/>
            <a:chOff x="2252265" y="4581128"/>
            <a:chExt cx="4596130" cy="1200329"/>
          </a:xfrm>
        </p:grpSpPr>
        <p:sp>
          <p:nvSpPr>
            <p:cNvPr id="12" name="ZoneTexte 11"/>
            <p:cNvSpPr txBox="1"/>
            <p:nvPr/>
          </p:nvSpPr>
          <p:spPr>
            <a:xfrm>
              <a:off x="2252265" y="4581128"/>
              <a:ext cx="45961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 smtClean="0"/>
                <a:t>Moins de</a:t>
              </a:r>
            </a:p>
            <a:p>
              <a:pPr algn="ctr"/>
              <a:r>
                <a:rPr lang="fr-FR" i="1" dirty="0" smtClean="0"/>
                <a:t>symptômes physiques, anxiété, dépression</a:t>
              </a:r>
            </a:p>
            <a:p>
              <a:pPr algn="ctr"/>
              <a:r>
                <a:rPr lang="fr-FR" i="1" dirty="0" smtClean="0"/>
                <a:t>avec le </a:t>
              </a:r>
              <a:r>
                <a:rPr lang="fr-FR" i="1" dirty="0" smtClean="0"/>
                <a:t>syst</a:t>
              </a:r>
              <a:r>
                <a:rPr lang="fr-FR" i="1" dirty="0" smtClean="0"/>
                <a:t>ème</a:t>
              </a:r>
              <a:r>
                <a:rPr lang="fr-FR" i="1" dirty="0" smtClean="0"/>
                <a:t> </a:t>
              </a:r>
              <a:r>
                <a:rPr lang="fr-FR" i="1" dirty="0" smtClean="0"/>
                <a:t>expérimental</a:t>
              </a:r>
            </a:p>
            <a:p>
              <a:pPr algn="ctr"/>
              <a:endParaRPr lang="fr-FR" b="1" i="1" dirty="0"/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2843808" y="4746410"/>
              <a:ext cx="936104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97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/>
          <p:cNvSpPr txBox="1">
            <a:spLocks/>
          </p:cNvSpPr>
          <p:nvPr/>
        </p:nvSpPr>
        <p:spPr>
          <a:xfrm>
            <a:off x="179512" y="188640"/>
            <a:ext cx="79312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altLang="fr-FR" sz="2400" b="1" u="sng" dirty="0" smtClean="0">
                <a:solidFill>
                  <a:schemeClr val="accent5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Consultations de suivi</a:t>
            </a:r>
            <a:endParaRPr lang="fr-FR" altLang="fr-FR" sz="2400" b="1" u="sng" dirty="0">
              <a:solidFill>
                <a:schemeClr val="accent5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0" y="855762"/>
            <a:ext cx="9144000" cy="51655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26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Objectifs: 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rechutes, observance, complications TRT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, psychologiques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, 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         socio-professionnelles…</a:t>
            </a:r>
          </a:p>
          <a:p>
            <a:pPr marL="0" indent="0">
              <a:buNone/>
            </a:pPr>
            <a:endParaRPr lang="fr-FR" altLang="fr-FR" sz="22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endParaRPr lang="fr-FR" altLang="fr-FR" sz="1100" b="1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fr-FR" altLang="fr-FR" sz="26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Problèmes</a:t>
            </a:r>
          </a:p>
          <a:p>
            <a:pPr marL="0" indent="0">
              <a:buNone/>
            </a:pPr>
            <a:endParaRPr lang="fr-FR" altLang="fr-FR" sz="8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altLang="fr-FR" sz="22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Médecin traitant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: pas à l’aise, peu 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informé / toxicités</a:t>
            </a:r>
            <a:endParaRPr lang="fr-FR" altLang="fr-FR" sz="22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buFontTx/>
              <a:buChar char="-"/>
            </a:pPr>
            <a:endParaRPr lang="fr-FR" altLang="fr-FR" sz="22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altLang="fr-FR" sz="2200" u="sng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Oncologue</a:t>
            </a:r>
            <a:r>
              <a:rPr lang="fr-FR" altLang="fr-FR" sz="2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: </a:t>
            </a:r>
            <a:r>
              <a:rPr lang="fr-FR" altLang="fr-FR" sz="2200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surbooké, </a:t>
            </a:r>
            <a:r>
              <a:rPr lang="fr-FR" altLang="fr-FR" sz="2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durée consultation pas adaptée pour détection 		</a:t>
            </a:r>
            <a:r>
              <a:rPr lang="fr-FR" altLang="fr-FR" sz="2200" dirty="0" err="1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pbl</a:t>
            </a:r>
            <a:r>
              <a:rPr lang="fr-FR" altLang="fr-FR" sz="2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psycho-socio-professionnels et qualité de vie </a:t>
            </a:r>
            <a:endParaRPr lang="fr-FR" altLang="fr-FR" sz="22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endParaRPr lang="fr-FR" altLang="fr-FR" sz="2200" i="1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altLang="fr-FR" sz="22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Patient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: plus confiant en oncologue que médecin traitant, … </a:t>
            </a:r>
          </a:p>
          <a:p>
            <a:pPr marL="0" indent="0">
              <a:buNone/>
            </a:pPr>
            <a:r>
              <a:rPr lang="fr-FR" altLang="fr-FR" sz="2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     </a:t>
            </a:r>
            <a:r>
              <a:rPr lang="fr-FR" altLang="fr-FR" sz="22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mais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altLang="fr-FR" sz="2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transport hôpital, temps passé salle attente, confort</a:t>
            </a:r>
          </a:p>
          <a:p>
            <a:pPr>
              <a:buFontTx/>
              <a:buChar char="-"/>
            </a:pPr>
            <a:endParaRPr lang="fr-FR" altLang="fr-FR" sz="22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73008" cy="97120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altLang="fr-FR" sz="2800" b="1" dirty="0" smtClean="0">
                <a:solidFill>
                  <a:schemeClr val="accent5"/>
                </a:solidFill>
                <a:latin typeface="Helvetica" charset="0"/>
                <a:ea typeface="ＭＳ Ｐゴシック" charset="-128"/>
                <a:cs typeface="Helvetica" charset="0"/>
              </a:rPr>
              <a:t>« Cancer hors les murs…une (r)évolution en cours » </a:t>
            </a:r>
          </a:p>
        </p:txBody>
      </p:sp>
      <p:sp>
        <p:nvSpPr>
          <p:cNvPr id="29699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539552" y="3348340"/>
            <a:ext cx="8064896" cy="1512168"/>
          </a:xfrm>
        </p:spPr>
        <p:txBody>
          <a:bodyPr>
            <a:normAutofit fontScale="92500"/>
          </a:bodyPr>
          <a:lstStyle/>
          <a:p>
            <a:pPr marL="0" indent="0">
              <a:buFont typeface="Arial" pitchFamily="34" charset="0"/>
              <a:buNone/>
            </a:pPr>
            <a:r>
              <a:rPr lang="fr-FR" altLang="fr-FR" sz="2400" b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TRT moins lourds, plus précis, plus efficaces</a:t>
            </a:r>
            <a:endParaRPr lang="fr-FR" altLang="fr-FR" sz="2400" b="1" u="sng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…diminution 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des durées de 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séjour…HDJ…</a:t>
            </a:r>
            <a:endParaRPr lang="fr-FR" altLang="fr-FR" sz="2400" b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     …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TRT exclusivement hors les murs (LMC, GIST)</a:t>
            </a:r>
            <a:endParaRPr lang="fr-FR" altLang="fr-FR" sz="24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1331640" y="4797152"/>
            <a:ext cx="7128792" cy="4680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altLang="fr-FR" sz="2200" b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Révolution du numérique</a:t>
            </a:r>
            <a:r>
              <a:rPr lang="fr-FR" altLang="fr-FR" sz="22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endParaRPr lang="fr-FR" altLang="fr-FR" sz="2200" b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96727"/>
            <a:ext cx="8420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5"/>
          <p:cNvSpPr txBox="1">
            <a:spLocks/>
          </p:cNvSpPr>
          <p:nvPr/>
        </p:nvSpPr>
        <p:spPr>
          <a:xfrm>
            <a:off x="2160240" y="5625244"/>
            <a:ext cx="7452320" cy="4680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altLang="fr-FR" sz="2200" b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Faisable? Comment? Conséquences? Risques?...</a:t>
            </a:r>
            <a:endParaRPr lang="fr-FR" altLang="fr-FR" sz="2200" b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9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395536" y="476672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26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Ex: </a:t>
            </a:r>
            <a:r>
              <a:rPr lang="fr-FR" altLang="fr-FR" sz="26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</a:t>
            </a:r>
            <a:r>
              <a:rPr lang="fr-FR" altLang="fr-FR" sz="26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uivi GIST </a:t>
            </a:r>
            <a:r>
              <a:rPr lang="fr-FR" altLang="fr-FR" sz="26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métastatique sous </a:t>
            </a:r>
            <a:r>
              <a:rPr lang="fr-FR" altLang="fr-FR" sz="2600" u="sng" dirty="0" err="1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Glivec</a:t>
            </a:r>
            <a:endParaRPr lang="fr-FR" altLang="fr-FR" sz="2600" u="sng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voie orale, 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 continu, à vie</a:t>
            </a:r>
          </a:p>
          <a:p>
            <a:pPr marL="0" indent="0">
              <a:buNone/>
            </a:pP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surveillance 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/ 3 à 6 mois: clinique, biologie, scanner</a:t>
            </a:r>
          </a:p>
          <a:p>
            <a:pPr marL="0" indent="0">
              <a:buNone/>
            </a:pPr>
            <a:endParaRPr lang="fr-FR" altLang="fr-FR" sz="26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fr-FR" altLang="fr-FR" sz="2600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Consultation virtuelle (</a:t>
            </a:r>
            <a:r>
              <a:rPr lang="fr-FR" altLang="fr-FR" sz="2600" i="1" u="sng" dirty="0" err="1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skipe</a:t>
            </a:r>
            <a:r>
              <a:rPr lang="fr-FR" altLang="fr-FR" sz="2600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)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aussi adaptée que </a:t>
            </a:r>
            <a:r>
              <a:rPr lang="fr-FR" altLang="fr-FR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 hôpital</a:t>
            </a:r>
          </a:p>
          <a:p>
            <a:pPr marL="0" indent="0">
              <a:buNone/>
            </a:pPr>
            <a:r>
              <a:rPr lang="fr-FR" altLang="fr-FR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si 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résultats 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récupérés: organisation ++++</a:t>
            </a:r>
          </a:p>
          <a:p>
            <a:pPr marL="0" indent="0">
              <a:buNone/>
            </a:pPr>
            <a:r>
              <a:rPr lang="fr-FR" altLang="fr-FR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puis envoi ordonnance</a:t>
            </a:r>
          </a:p>
          <a:p>
            <a:pPr marL="0" indent="0">
              <a:buNone/>
            </a:pPr>
            <a:endParaRPr lang="fr-FR" altLang="fr-FR" sz="26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+ 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pratique (pts, oncologues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), 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 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coûteux, mais + compliqué</a:t>
            </a:r>
            <a:endParaRPr lang="fr-FR" altLang="fr-FR" sz="26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endParaRPr lang="fr-FR" altLang="fr-FR" sz="26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fr-FR" altLang="fr-FR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altLang="fr-FR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   </a:t>
            </a:r>
            <a:r>
              <a:rPr lang="fr-FR" altLang="fr-FR" sz="26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Question: </a:t>
            </a:r>
            <a:r>
              <a:rPr lang="fr-FR" altLang="fr-FR" sz="26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si rechute (</a:t>
            </a:r>
            <a:r>
              <a:rPr lang="fr-FR" altLang="fr-FR" sz="2600" b="1" dirty="0" err="1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cf</a:t>
            </a:r>
            <a:r>
              <a:rPr lang="fr-FR" altLang="fr-FR" sz="26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fr-FR" altLang="fr-FR" sz="2600" b="1" dirty="0" err="1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cs</a:t>
            </a:r>
            <a:r>
              <a:rPr lang="fr-FR" altLang="fr-FR" sz="26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d’annonce en direct)?</a:t>
            </a:r>
            <a:endParaRPr lang="fr-FR" altLang="fr-FR" sz="2400" b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675767" y="9525"/>
            <a:ext cx="7864475" cy="1143000"/>
          </a:xfrm>
        </p:spPr>
        <p:txBody>
          <a:bodyPr>
            <a:normAutofit/>
          </a:bodyPr>
          <a:lstStyle/>
          <a:p>
            <a:pPr algn="ctr"/>
            <a:r>
              <a:rPr lang="fr-FR" altLang="fr-FR" sz="3200" b="1" u="sng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Evolution inéluctable</a:t>
            </a:r>
          </a:p>
        </p:txBody>
      </p:sp>
      <p:sp>
        <p:nvSpPr>
          <p:cNvPr id="29699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fr-FR" altLang="fr-FR" sz="2400" b="1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Complexe</a:t>
            </a:r>
          </a:p>
          <a:p>
            <a:pPr marL="0" indent="0" algn="ctr">
              <a:buFont typeface="Arial" pitchFamily="34" charset="0"/>
              <a:buNone/>
            </a:pPr>
            <a:endParaRPr lang="fr-FR" altLang="fr-FR" sz="2400" b="1" i="1" u="sng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altLang="fr-FR" sz="2400" b="1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Nouveau service rendu aux patients,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altLang="fr-FR" sz="2400" b="1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… m</a:t>
            </a:r>
            <a:r>
              <a:rPr lang="fr-FR" altLang="fr-FR" sz="2400" b="1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ais pas obligatoire</a:t>
            </a:r>
            <a:endParaRPr lang="fr-FR" altLang="fr-FR" sz="2400" b="1" i="1" u="sng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altLang="fr-FR" sz="2400" b="1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altLang="fr-FR" sz="2400" b="1" i="1" u="sng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</a:t>
            </a:r>
            <a:r>
              <a:rPr lang="fr-FR" altLang="fr-FR" sz="2400" b="1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ombreuses  </a:t>
            </a:r>
            <a:r>
              <a:rPr lang="fr-FR" altLang="fr-FR" sz="2400" b="1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questions à </a:t>
            </a:r>
            <a:r>
              <a:rPr lang="fr-FR" altLang="fr-FR" sz="2400" b="1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débattre tous ensemble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altLang="fr-FR" sz="2400" b="1" i="1" u="sng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… puis à évaluer</a:t>
            </a:r>
            <a:endParaRPr lang="fr-FR" altLang="fr-FR" sz="2400" b="1" i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altLang="fr-FR" sz="2400" b="1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</a:t>
            </a: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fficacité, humanité, sécurité, </a:t>
            </a:r>
            <a:endParaRPr lang="fr-FR" altLang="fr-FR" sz="2400" b="1" i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organisationnel</a:t>
            </a: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, </a:t>
            </a: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économique</a:t>
            </a:r>
            <a:r>
              <a:rPr lang="fr-FR" altLang="fr-FR" sz="2400" b="1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, </a:t>
            </a: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règlementaire, </a:t>
            </a:r>
            <a:endParaRPr lang="fr-FR" altLang="fr-FR" sz="2400" b="1" i="1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socio-culturel, technologique</a:t>
            </a:r>
            <a:r>
              <a:rPr lang="fr-FR" altLang="fr-FR" sz="2400" b="1" i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…</a:t>
            </a:r>
            <a:endParaRPr lang="fr-FR" altLang="fr-FR" sz="2400" b="1" i="1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altLang="fr-FR" sz="2400" dirty="0" smtClean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70"/>
            <a:ext cx="6264696" cy="450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95472"/>
            <a:ext cx="6264696" cy="252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6561299" cy="314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657604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0880" cy="86409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accent5"/>
                </a:solidFill>
              </a:rPr>
              <a:t>Pourquoi en accentuation ?</a:t>
            </a:r>
            <a:endParaRPr lang="fr-FR" sz="2800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944" y="1772816"/>
            <a:ext cx="4824536" cy="1440160"/>
          </a:xfrm>
        </p:spPr>
        <p:txBody>
          <a:bodyPr>
            <a:normAutofit/>
          </a:bodyPr>
          <a:lstStyle/>
          <a:p>
            <a:r>
              <a:rPr lang="fr-FR" sz="2400" i="1" dirty="0" smtClean="0">
                <a:solidFill>
                  <a:schemeClr val="tx1"/>
                </a:solidFill>
              </a:rPr>
              <a:t>Raisons épidémiologiques</a:t>
            </a:r>
          </a:p>
          <a:p>
            <a:endParaRPr lang="fr-FR" sz="2400" i="1" dirty="0">
              <a:solidFill>
                <a:schemeClr val="tx1"/>
              </a:solidFill>
            </a:endParaRPr>
          </a:p>
          <a:p>
            <a:r>
              <a:rPr lang="fr-FR" sz="2400" i="1" dirty="0" smtClean="0">
                <a:solidFill>
                  <a:schemeClr val="tx1"/>
                </a:solidFill>
              </a:rPr>
              <a:t>Raisons économiques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3429000"/>
            <a:ext cx="842493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i="1" dirty="0" smtClean="0"/>
          </a:p>
        </p:txBody>
      </p:sp>
      <p:grpSp>
        <p:nvGrpSpPr>
          <p:cNvPr id="10" name="Groupe 9"/>
          <p:cNvGrpSpPr/>
          <p:nvPr/>
        </p:nvGrpSpPr>
        <p:grpSpPr>
          <a:xfrm>
            <a:off x="1475656" y="1884933"/>
            <a:ext cx="2520281" cy="1152128"/>
            <a:chOff x="1475656" y="1884933"/>
            <a:chExt cx="2520281" cy="1152128"/>
          </a:xfrm>
        </p:grpSpPr>
        <p:sp>
          <p:nvSpPr>
            <p:cNvPr id="6" name="Rectangle 5"/>
            <p:cNvSpPr/>
            <p:nvPr/>
          </p:nvSpPr>
          <p:spPr>
            <a:xfrm>
              <a:off x="1475656" y="2225622"/>
              <a:ext cx="18133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Nécessaire</a:t>
              </a:r>
              <a:endParaRPr lang="fr-FR" sz="2400" b="1" dirty="0"/>
            </a:p>
          </p:txBody>
        </p:sp>
        <p:sp>
          <p:nvSpPr>
            <p:cNvPr id="8" name="Accolade fermante 7"/>
            <p:cNvSpPr/>
            <p:nvPr/>
          </p:nvSpPr>
          <p:spPr>
            <a:xfrm rot="10800000">
              <a:off x="3491881" y="1884933"/>
              <a:ext cx="504056" cy="115212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043608" y="3941440"/>
            <a:ext cx="7776864" cy="1503784"/>
            <a:chOff x="1043608" y="3581960"/>
            <a:chExt cx="7776864" cy="1503784"/>
          </a:xfrm>
        </p:grpSpPr>
        <p:sp>
          <p:nvSpPr>
            <p:cNvPr id="5" name="Espace réservé du contenu 2"/>
            <p:cNvSpPr txBox="1">
              <a:spLocks/>
            </p:cNvSpPr>
            <p:nvPr/>
          </p:nvSpPr>
          <p:spPr>
            <a:xfrm>
              <a:off x="3541300" y="3581960"/>
              <a:ext cx="5279172" cy="1503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6262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i="1" dirty="0" smtClean="0">
                  <a:solidFill>
                    <a:schemeClr val="tx1"/>
                  </a:solidFill>
                </a:rPr>
                <a:t>Progrès </a:t>
              </a:r>
              <a:r>
                <a:rPr lang="fr-FR" sz="2400" i="1" dirty="0" smtClean="0">
                  <a:solidFill>
                    <a:schemeClr val="tx1"/>
                  </a:solidFill>
                </a:rPr>
                <a:t>médicaux</a:t>
              </a:r>
              <a:endParaRPr lang="fr-FR" sz="2400" i="1" dirty="0" smtClean="0">
                <a:solidFill>
                  <a:schemeClr val="tx1"/>
                </a:solidFill>
              </a:endParaRPr>
            </a:p>
            <a:p>
              <a:pPr marL="457200" lvl="1" indent="0">
                <a:buFont typeface="Arial" pitchFamily="34" charset="0"/>
                <a:buNone/>
              </a:pPr>
              <a:endParaRPr lang="fr-FR" sz="2400" dirty="0" smtClean="0">
                <a:solidFill>
                  <a:schemeClr val="tx1"/>
                </a:solidFill>
              </a:endParaRPr>
            </a:p>
            <a:p>
              <a:r>
                <a:rPr lang="fr-FR" sz="2400" i="1" dirty="0" smtClean="0">
                  <a:solidFill>
                    <a:schemeClr val="tx1"/>
                  </a:solidFill>
                </a:rPr>
                <a:t>Progrès </a:t>
              </a:r>
              <a:r>
                <a:rPr lang="fr-FR" sz="2400" i="1" dirty="0" smtClean="0">
                  <a:solidFill>
                    <a:schemeClr val="tx1"/>
                  </a:solidFill>
                </a:rPr>
                <a:t>du numérique </a:t>
              </a:r>
              <a:r>
                <a:rPr lang="fr-FR" sz="2400" i="1" dirty="0" smtClean="0">
                  <a:solidFill>
                    <a:schemeClr val="tx1"/>
                  </a:solidFill>
                </a:rPr>
                <a:t>(e-santé)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1043608" y="3645024"/>
              <a:ext cx="2304257" cy="1152128"/>
              <a:chOff x="1043608" y="3685500"/>
              <a:chExt cx="2304257" cy="115212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43608" y="4043350"/>
                <a:ext cx="14494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/>
                  <a:t>Possible</a:t>
                </a:r>
                <a:endParaRPr lang="fr-FR" sz="2400" b="1" dirty="0"/>
              </a:p>
            </p:txBody>
          </p:sp>
          <p:sp>
            <p:nvSpPr>
              <p:cNvPr id="9" name="Accolade fermante 8"/>
              <p:cNvSpPr/>
              <p:nvPr/>
            </p:nvSpPr>
            <p:spPr>
              <a:xfrm rot="10800000">
                <a:off x="2843809" y="3685500"/>
                <a:ext cx="504056" cy="115212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3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-229418"/>
            <a:ext cx="8964488" cy="142617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5"/>
                </a:solidFill>
              </a:rPr>
              <a:t>1. Raisons </a:t>
            </a:r>
            <a:r>
              <a:rPr lang="en-US" sz="3600" dirty="0" err="1">
                <a:solidFill>
                  <a:schemeClr val="accent5"/>
                </a:solidFill>
              </a:rPr>
              <a:t>é</a:t>
            </a:r>
            <a:r>
              <a:rPr lang="en-US" sz="3600" dirty="0" err="1" smtClean="0">
                <a:solidFill>
                  <a:schemeClr val="accent5"/>
                </a:solidFill>
              </a:rPr>
              <a:t>pidémiologiques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412776"/>
            <a:ext cx="5251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Augmentation </a:t>
            </a:r>
            <a:r>
              <a:rPr lang="fr-FR" sz="2400" b="1" dirty="0" smtClean="0"/>
              <a:t>incidence</a:t>
            </a:r>
            <a:endParaRPr lang="fr-FR" sz="2400" b="1" dirty="0" smtClean="0"/>
          </a:p>
          <a:p>
            <a:r>
              <a:rPr lang="fr-FR" sz="2400" b="1" dirty="0"/>
              <a:t>	</a:t>
            </a:r>
            <a:r>
              <a:rPr lang="fr-FR" sz="2400" dirty="0" smtClean="0"/>
              <a:t>385.000 cas attendus en 2015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95284" y="2690077"/>
            <a:ext cx="7453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Diminution mortalité </a:t>
            </a:r>
          </a:p>
          <a:p>
            <a:r>
              <a:rPr lang="fr-FR" sz="2400" b="1" dirty="0" smtClean="0"/>
              <a:t>	</a:t>
            </a:r>
            <a:r>
              <a:rPr lang="fr-FR" sz="2400" dirty="0" smtClean="0"/>
              <a:t>depuis 2005: -3% / an Hommes      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   	-1.5% / an Femmes 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3576574" y="4365104"/>
            <a:ext cx="35157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400" b="1" u="sng" dirty="0" smtClean="0"/>
              <a:t>Plus </a:t>
            </a:r>
            <a:r>
              <a:rPr lang="fr-FR" altLang="fr-FR" sz="2400" b="1" u="sng" dirty="0"/>
              <a:t>de </a:t>
            </a:r>
            <a:r>
              <a:rPr lang="fr-FR" altLang="fr-FR" sz="2400" b="1" u="sng" dirty="0" smtClean="0"/>
              <a:t>patients</a:t>
            </a:r>
            <a:r>
              <a:rPr lang="fr-FR" altLang="fr-FR" sz="2400" b="1" dirty="0" smtClean="0"/>
              <a:t> </a:t>
            </a:r>
            <a:endParaRPr lang="fr-FR" altLang="fr-FR" sz="2400" b="1" dirty="0" smtClean="0"/>
          </a:p>
          <a:p>
            <a:pPr algn="ctr"/>
            <a:endParaRPr lang="fr-FR" altLang="fr-FR" sz="2400" b="1" dirty="0" smtClean="0"/>
          </a:p>
          <a:p>
            <a:pPr algn="ctr"/>
            <a:r>
              <a:rPr lang="fr-FR" altLang="fr-FR" sz="2400" b="1" u="sng" dirty="0" smtClean="0"/>
              <a:t>vivant </a:t>
            </a:r>
            <a:r>
              <a:rPr lang="fr-FR" altLang="fr-FR" sz="2400" b="1" u="sng" dirty="0" smtClean="0"/>
              <a:t>plus longtemps</a:t>
            </a:r>
            <a:r>
              <a:rPr lang="fr-FR" altLang="fr-FR" sz="2400" b="1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369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467544" y="332656"/>
            <a:ext cx="8676456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 sz="1500">
                <a:solidFill>
                  <a:srgbClr val="EE8E00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bg2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chemeClr val="accent5"/>
                </a:solidFill>
              </a:rPr>
              <a:t>Patients </a:t>
            </a:r>
            <a:endParaRPr lang="fr-FR" altLang="fr-FR" sz="2400" b="1" dirty="0" smtClean="0">
              <a:solidFill>
                <a:schemeClr val="accent5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fr-FR" altLang="fr-FR" sz="2000" b="1" dirty="0" smtClean="0">
                <a:solidFill>
                  <a:schemeClr val="tx1"/>
                </a:solidFill>
              </a:rPr>
              <a:t>plus nombreux</a:t>
            </a:r>
            <a:endParaRPr lang="fr-FR" altLang="fr-FR" sz="20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fr-FR" altLang="fr-FR" sz="2000" b="1" dirty="0">
                <a:solidFill>
                  <a:schemeClr val="tx1"/>
                </a:solidFill>
              </a:rPr>
              <a:t>plus âgés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fr-FR" altLang="fr-FR" sz="2000" b="1" dirty="0" smtClean="0">
                <a:solidFill>
                  <a:schemeClr val="tx1"/>
                </a:solidFill>
              </a:rPr>
              <a:t>vivant plus longtemps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fr-FR" altLang="fr-FR" sz="2000" b="1" dirty="0" smtClean="0">
                <a:solidFill>
                  <a:schemeClr val="tx1"/>
                </a:solidFill>
              </a:rPr>
              <a:t>TRT plus longs (GIST): maladie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métastatique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chronicisée</a:t>
            </a:r>
            <a:endParaRPr lang="fr-FR" altLang="fr-FR" sz="20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fr-FR" altLang="fr-FR" sz="2000" b="1" dirty="0">
                <a:solidFill>
                  <a:schemeClr val="tx1"/>
                </a:solidFill>
              </a:rPr>
              <a:t>plus de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«</a:t>
            </a:r>
            <a:r>
              <a:rPr lang="fr-FR" altLang="fr-FR" sz="2000" b="1" dirty="0">
                <a:solidFill>
                  <a:schemeClr val="tx1"/>
                </a:solidFill>
              </a:rPr>
              <a:t> survivants » à 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surveiller</a:t>
            </a:r>
            <a:endParaRPr lang="fr-FR" altLang="fr-FR" sz="2000" b="1" dirty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fr-FR" altLang="fr-FR" sz="2000" b="1" dirty="0">
                <a:solidFill>
                  <a:schemeClr val="tx1"/>
                </a:solidFill>
              </a:rPr>
              <a:t>p</a:t>
            </a:r>
            <a:r>
              <a:rPr lang="fr-FR" altLang="fr-FR" sz="2000" b="1" dirty="0" smtClean="0">
                <a:solidFill>
                  <a:schemeClr val="tx1"/>
                </a:solidFill>
              </a:rPr>
              <a:t>lus exigeants</a:t>
            </a:r>
            <a:endParaRPr lang="fr-FR" alt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539552" y="2780928"/>
            <a:ext cx="8136904" cy="17543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 sz="1500">
                <a:solidFill>
                  <a:srgbClr val="EE8E00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bg2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5"/>
                </a:solidFill>
              </a:rPr>
              <a:t>Cancérologues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fr-FR" sz="2400" dirty="0" smtClean="0">
                <a:solidFill>
                  <a:schemeClr val="tx1"/>
                </a:solidFill>
              </a:rPr>
              <a:t>-  </a:t>
            </a:r>
            <a:r>
              <a:rPr lang="en-US" altLang="fr-FR" sz="2400" b="1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augmentation file active 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patients</a:t>
            </a:r>
            <a:endParaRPr lang="en-US" altLang="fr-FR" sz="20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fr-FR" sz="2000" b="1" dirty="0">
                <a:solidFill>
                  <a:schemeClr val="tx1"/>
                </a:solidFill>
              </a:rPr>
              <a:t>a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ugmentation 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connaissances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 avec TRT 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évolutifs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, 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complexes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fr-FR" sz="2000" b="1" dirty="0" err="1">
                <a:solidFill>
                  <a:schemeClr val="tx1"/>
                </a:solidFill>
              </a:rPr>
              <a:t>h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yperspécialisation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 (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pénurie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 “relative”)</a:t>
            </a:r>
            <a:endParaRPr lang="en-US" altLang="fr-FR" sz="20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sz="2000" b="1" dirty="0" err="1" smtClean="0">
                <a:solidFill>
                  <a:schemeClr val="tx1"/>
                </a:solidFill>
              </a:rPr>
              <a:t>désertification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médicale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 </a:t>
            </a:r>
            <a:endParaRPr lang="fr-FR" alt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571083" y="4725144"/>
            <a:ext cx="7494359" cy="11387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 sz="1500">
                <a:solidFill>
                  <a:srgbClr val="EE8E00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bg2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5"/>
                </a:solidFill>
              </a:rPr>
              <a:t>Etablissements</a:t>
            </a:r>
            <a:r>
              <a:rPr lang="en-US" sz="2400" b="1" dirty="0" smtClean="0">
                <a:solidFill>
                  <a:schemeClr val="accent5"/>
                </a:solidFill>
              </a:rPr>
              <a:t> de santé</a:t>
            </a:r>
          </a:p>
          <a:p>
            <a:pPr>
              <a:spcBef>
                <a:spcPct val="0"/>
              </a:spcBef>
            </a:pPr>
            <a:r>
              <a:rPr lang="en-US" altLang="fr-FR" sz="2400" dirty="0" smtClean="0">
                <a:solidFill>
                  <a:schemeClr val="tx1"/>
                </a:solidFill>
              </a:rPr>
              <a:t>-  </a:t>
            </a:r>
            <a:r>
              <a:rPr lang="en-US" altLang="fr-FR" sz="2400" b="1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1" dirty="0" err="1">
                <a:solidFill>
                  <a:schemeClr val="tx1"/>
                </a:solidFill>
              </a:rPr>
              <a:t>e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ncombrement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 des 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lits</a:t>
            </a:r>
            <a:endParaRPr lang="en-US" altLang="fr-FR" sz="20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fr-FR" sz="2000" b="1" dirty="0" err="1">
                <a:solidFill>
                  <a:schemeClr val="tx1"/>
                </a:solidFill>
              </a:rPr>
              <a:t>e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ncombrement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 des 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outils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 TRT (blocs, 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appareils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 </a:t>
            </a:r>
            <a:r>
              <a:rPr lang="en-US" altLang="fr-FR" sz="2000" b="1" dirty="0" err="1" smtClean="0">
                <a:solidFill>
                  <a:schemeClr val="tx1"/>
                </a:solidFill>
              </a:rPr>
              <a:t>radioT</a:t>
            </a:r>
            <a:r>
              <a:rPr lang="en-US" altLang="fr-FR" sz="2000" b="1" dirty="0" smtClean="0">
                <a:solidFill>
                  <a:schemeClr val="tx1"/>
                </a:solidFill>
              </a:rPr>
              <a:t>…)</a:t>
            </a:r>
            <a:endParaRPr lang="fr-FR" alt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964488" cy="115212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5"/>
                </a:solidFill>
              </a:rPr>
              <a:t>2. Raisons </a:t>
            </a:r>
            <a:r>
              <a:rPr lang="en-US" sz="3600" dirty="0" err="1" smtClean="0">
                <a:solidFill>
                  <a:schemeClr val="accent5"/>
                </a:solidFill>
              </a:rPr>
              <a:t>économiques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5070434" y="2326228"/>
            <a:ext cx="3719288" cy="36009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 sz="1500">
                <a:solidFill>
                  <a:srgbClr val="EE8E00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defRPr>
                <a:solidFill>
                  <a:schemeClr val="bg2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sz="2800" b="1" u="sng" dirty="0" smtClean="0">
                <a:solidFill>
                  <a:schemeClr val="tx1"/>
                </a:solidFill>
              </a:rPr>
              <a:t>Séjours hospitaliers </a:t>
            </a:r>
          </a:p>
          <a:p>
            <a:pPr algn="ctr">
              <a:spcBef>
                <a:spcPct val="0"/>
              </a:spcBef>
            </a:pPr>
            <a:r>
              <a:rPr lang="fr-FR" sz="2800" b="1" u="sng" dirty="0" smtClean="0">
                <a:solidFill>
                  <a:schemeClr val="tx1"/>
                </a:solidFill>
              </a:rPr>
              <a:t>et transports</a:t>
            </a:r>
          </a:p>
          <a:p>
            <a:pPr algn="ctr">
              <a:spcBef>
                <a:spcPct val="0"/>
              </a:spcBef>
            </a:pPr>
            <a:r>
              <a:rPr lang="fr-FR" altLang="fr-FR" sz="2800" b="1" u="sng" dirty="0" smtClean="0">
                <a:solidFill>
                  <a:schemeClr val="tx1"/>
                </a:solidFill>
              </a:rPr>
              <a:t>65%</a:t>
            </a:r>
          </a:p>
          <a:p>
            <a:pPr algn="ctr">
              <a:spcBef>
                <a:spcPct val="0"/>
              </a:spcBef>
            </a:pPr>
            <a:endParaRPr lang="fr-FR" altLang="fr-FR" sz="24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endParaRPr lang="fr-FR" altLang="fr-FR" sz="24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fr-FR" altLang="fr-FR" sz="2400" dirty="0" smtClean="0">
                <a:solidFill>
                  <a:schemeClr val="tx1"/>
                </a:solidFill>
              </a:rPr>
              <a:t>(+ coûts </a:t>
            </a:r>
          </a:p>
          <a:p>
            <a:pPr algn="ctr">
              <a:spcBef>
                <a:spcPct val="0"/>
              </a:spcBef>
            </a:pPr>
            <a:r>
              <a:rPr lang="fr-FR" altLang="fr-FR" sz="2400" dirty="0" smtClean="0">
                <a:solidFill>
                  <a:schemeClr val="tx1"/>
                </a:solidFill>
              </a:rPr>
              <a:t>baisse productivité</a:t>
            </a:r>
          </a:p>
          <a:p>
            <a:pPr algn="ctr">
              <a:spcBef>
                <a:spcPct val="0"/>
              </a:spcBef>
            </a:pPr>
            <a:r>
              <a:rPr lang="fr-FR" altLang="fr-FR" sz="2400" dirty="0">
                <a:solidFill>
                  <a:schemeClr val="tx1"/>
                </a:solidFill>
              </a:rPr>
              <a:t>p</a:t>
            </a:r>
            <a:r>
              <a:rPr lang="fr-FR" altLang="fr-FR" sz="2400" dirty="0" smtClean="0">
                <a:solidFill>
                  <a:schemeClr val="tx1"/>
                </a:solidFill>
              </a:rPr>
              <a:t>ar absentéisme </a:t>
            </a:r>
          </a:p>
          <a:p>
            <a:pPr algn="ctr">
              <a:spcBef>
                <a:spcPct val="0"/>
              </a:spcBef>
            </a:pPr>
            <a:r>
              <a:rPr lang="fr-FR" altLang="fr-FR" sz="2400" dirty="0" smtClean="0">
                <a:solidFill>
                  <a:schemeClr val="tx1"/>
                </a:solidFill>
              </a:rPr>
              <a:t>professionnel)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" y="1337270"/>
            <a:ext cx="48672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1165" y="796236"/>
            <a:ext cx="398057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Coût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</a:t>
            </a:r>
            <a:r>
              <a:rPr lang="en-US" sz="2800" b="1" dirty="0"/>
              <a:t>augmentation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5160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793" y="-6591"/>
            <a:ext cx="8856984" cy="142617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5"/>
                </a:solidFill>
              </a:rPr>
              <a:t>3. </a:t>
            </a:r>
            <a:r>
              <a:rPr lang="en-US" sz="3600" dirty="0" err="1" smtClean="0">
                <a:solidFill>
                  <a:schemeClr val="accent5"/>
                </a:solidFill>
              </a:rPr>
              <a:t>Progrès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médico-scientifiques</a:t>
            </a:r>
            <a:r>
              <a:rPr lang="en-US" sz="3600" dirty="0" smtClean="0">
                <a:solidFill>
                  <a:schemeClr val="accent5"/>
                </a:solidFill>
              </a:rPr>
              <a:t>     	</a:t>
            </a:r>
            <a:r>
              <a:rPr lang="en-US" sz="3600" dirty="0" err="1" smtClean="0">
                <a:solidFill>
                  <a:schemeClr val="accent5"/>
                </a:solidFill>
              </a:rPr>
              <a:t>faisant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évoluer</a:t>
            </a:r>
            <a:r>
              <a:rPr lang="en-US" sz="3600" dirty="0" smtClean="0">
                <a:solidFill>
                  <a:schemeClr val="accent5"/>
                </a:solidFill>
              </a:rPr>
              <a:t> les </a:t>
            </a:r>
            <a:r>
              <a:rPr lang="en-US" sz="3600" dirty="0" err="1" smtClean="0">
                <a:solidFill>
                  <a:schemeClr val="accent5"/>
                </a:solidFill>
              </a:rPr>
              <a:t>pratiques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6064" y="2276872"/>
            <a:ext cx="8604448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b="1" dirty="0" smtClean="0">
                <a:solidFill>
                  <a:schemeClr val="tx1"/>
                </a:solidFill>
              </a:rPr>
              <a:t>Etude EVOLPEC (UNICANCER): </a:t>
            </a:r>
          </a:p>
          <a:p>
            <a:pPr marL="0" indent="0">
              <a:buNone/>
            </a:pPr>
            <a:r>
              <a:rPr lang="fr-FR" sz="2600" b="1" dirty="0" smtClean="0">
                <a:solidFill>
                  <a:schemeClr val="tx1"/>
                </a:solidFill>
              </a:rPr>
              <a:t>« </a:t>
            </a:r>
            <a:r>
              <a:rPr lang="fr-FR" sz="2600" b="1" i="1" dirty="0" smtClean="0">
                <a:solidFill>
                  <a:schemeClr val="tx1"/>
                </a:solidFill>
              </a:rPr>
              <a:t>Quelle prise en charge des cancers en 2020?</a:t>
            </a:r>
            <a:r>
              <a:rPr lang="fr-FR" sz="2600" b="1" dirty="0" smtClean="0">
                <a:solidFill>
                  <a:schemeClr val="tx1"/>
                </a:solidFill>
              </a:rPr>
              <a:t> »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- 40 experts (France </a:t>
            </a:r>
            <a:r>
              <a:rPr lang="fr-FR" sz="2000" dirty="0" smtClean="0">
                <a:solidFill>
                  <a:schemeClr val="tx1"/>
                </a:solidFill>
              </a:rPr>
              <a:t>CAC </a:t>
            </a:r>
            <a:r>
              <a:rPr lang="fr-FR" sz="2000" dirty="0" smtClean="0">
                <a:solidFill>
                  <a:schemeClr val="tx1"/>
                </a:solidFill>
              </a:rPr>
              <a:t>et autres, étranger) - rapport fin 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9752" y="5085184"/>
            <a:ext cx="468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/>
              <a:t>6 évolutions structurantes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5040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856984" cy="100811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5"/>
                </a:solidFill>
              </a:rPr>
              <a:t>N°1: </a:t>
            </a:r>
            <a:r>
              <a:rPr lang="en-US" sz="2800" dirty="0" err="1" smtClean="0">
                <a:solidFill>
                  <a:schemeClr val="accent5"/>
                </a:solidFill>
              </a:rPr>
              <a:t>chirurgie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ambulatoire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Sortie du patient le jour de son admission</a:t>
            </a:r>
          </a:p>
          <a:p>
            <a:pPr>
              <a:buFontTx/>
              <a:buChar char="-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K sein: 40% IPC</a:t>
            </a:r>
          </a:p>
          <a:p>
            <a:pPr>
              <a:buFontTx/>
              <a:buChar char="-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Conditions favorables: type opération, contexte </a:t>
            </a:r>
            <a:r>
              <a:rPr lang="fr-FR" sz="2400" dirty="0" smtClean="0">
                <a:solidFill>
                  <a:schemeClr val="tx1"/>
                </a:solidFill>
              </a:rPr>
              <a:t>socio-	familial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u="sng" dirty="0" smtClean="0">
                <a:solidFill>
                  <a:schemeClr val="tx1"/>
                </a:solidFill>
              </a:rPr>
              <a:t>organisation avec appels tél post-op </a:t>
            </a:r>
            <a:r>
              <a:rPr lang="fr-FR" sz="2400" dirty="0" smtClean="0">
                <a:solidFill>
                  <a:schemeClr val="tx1"/>
                </a:solidFill>
              </a:rPr>
              <a:t>++++</a:t>
            </a:r>
          </a:p>
          <a:p>
            <a:pPr>
              <a:buFontTx/>
              <a:buChar char="-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 Très encouragée: bénéfices patients (confort, sécurité…), </a:t>
            </a:r>
            <a:r>
              <a:rPr lang="fr-FR" sz="2400" dirty="0" smtClean="0">
                <a:solidFill>
                  <a:schemeClr val="tx1"/>
                </a:solidFill>
              </a:rPr>
              <a:t>	hôpitaux </a:t>
            </a:r>
            <a:r>
              <a:rPr lang="fr-FR" sz="2400" dirty="0" smtClean="0">
                <a:solidFill>
                  <a:schemeClr val="tx1"/>
                </a:solidFill>
              </a:rPr>
              <a:t>(efficience,…), CNAM (coûts)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400" u="sng" dirty="0" smtClean="0">
                <a:solidFill>
                  <a:schemeClr val="tx1"/>
                </a:solidFill>
              </a:rPr>
              <a:t>Objectif 2020: K sein de 17 à 50</a:t>
            </a:r>
            <a:r>
              <a:rPr lang="fr-FR" sz="2400" u="sng" dirty="0" smtClean="0">
                <a:solidFill>
                  <a:schemeClr val="tx1"/>
                </a:solidFill>
              </a:rPr>
              <a:t>%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01" y="0"/>
            <a:ext cx="2533399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 intérieur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apos intérieur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21843</TotalTime>
  <Words>1311</Words>
  <Application>Microsoft Office PowerPoint</Application>
  <PresentationFormat>Affichage à l'écran (4:3)</PresentationFormat>
  <Paragraphs>328</Paragraphs>
  <Slides>33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36" baseType="lpstr">
      <vt:lpstr>Thème Office</vt:lpstr>
      <vt:lpstr>Diapos intérieures</vt:lpstr>
      <vt:lpstr>1_Diapos intérieures</vt:lpstr>
      <vt:lpstr>« Le Cancer hors les Murs… de l’Hôpital »   Soigner Autrement en Cancérologie</vt:lpstr>
      <vt:lpstr>Liens d’intérêt</vt:lpstr>
      <vt:lpstr>« Cancer hors les murs…une (r)évolution en cours » </vt:lpstr>
      <vt:lpstr>Pourquoi en accentuation ?</vt:lpstr>
      <vt:lpstr>1. Raisons épidémiologiques</vt:lpstr>
      <vt:lpstr>Présentation PowerPoint</vt:lpstr>
      <vt:lpstr>2. Raisons économiques</vt:lpstr>
      <vt:lpstr>3. Progrès médico-scientifiques      faisant évoluer les pratiques</vt:lpstr>
      <vt:lpstr>N°1: chirurgie ambulatoire</vt:lpstr>
      <vt:lpstr>N°2: radiothérapie hypofractionnée:     moins de séances </vt:lpstr>
      <vt:lpstr>N°3: “chimiothérapie” chez soi</vt:lpstr>
      <vt:lpstr>   Objectifs 2020: K du sein TRT de + en + personnalisés à domicile</vt:lpstr>
      <vt:lpstr>N°4: caractérisation moléculaire des tumeurs</vt:lpstr>
      <vt:lpstr>N°5: radiologie interventionnelle</vt:lpstr>
      <vt:lpstr>N°6: soins de support</vt:lpstr>
      <vt:lpstr>4. Futur dans les CAC</vt:lpstr>
      <vt:lpstr>Une nouvelle organisation complexe</vt:lpstr>
      <vt:lpstr>5. « Le cancer hors les murs… »:      une réalité qui marche déjà…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7. E-santé en cancérologie  exemples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inéluctable</vt:lpstr>
      <vt:lpstr>Présentation PowerPoint</vt:lpstr>
      <vt:lpstr>Présentation PowerPoint</vt:lpstr>
    </vt:vector>
  </TitlesOfParts>
  <Company>IPC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DSIO</dc:creator>
  <cp:lastModifiedBy>User</cp:lastModifiedBy>
  <cp:revision>653</cp:revision>
  <dcterms:created xsi:type="dcterms:W3CDTF">2013-04-25T12:28:44Z</dcterms:created>
  <dcterms:modified xsi:type="dcterms:W3CDTF">2016-06-25T18:21:57Z</dcterms:modified>
</cp:coreProperties>
</file>