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72" r:id="rId4"/>
    <p:sldMasterId id="2147483696" r:id="rId5"/>
    <p:sldMasterId id="2147483708" r:id="rId6"/>
    <p:sldMasterId id="2147483720" r:id="rId7"/>
  </p:sldMasterIdLst>
  <p:notesMasterIdLst>
    <p:notesMasterId r:id="rId21"/>
  </p:notesMasterIdLst>
  <p:handoutMasterIdLst>
    <p:handoutMasterId r:id="rId22"/>
  </p:handoutMasterIdLst>
  <p:sldIdLst>
    <p:sldId id="257" r:id="rId8"/>
    <p:sldId id="303" r:id="rId9"/>
    <p:sldId id="298" r:id="rId10"/>
    <p:sldId id="284" r:id="rId11"/>
    <p:sldId id="304" r:id="rId12"/>
    <p:sldId id="269" r:id="rId13"/>
    <p:sldId id="263" r:id="rId14"/>
    <p:sldId id="283" r:id="rId15"/>
    <p:sldId id="302" r:id="rId16"/>
    <p:sldId id="296" r:id="rId17"/>
    <p:sldId id="300" r:id="rId18"/>
    <p:sldId id="299" r:id="rId19"/>
    <p:sldId id="260" r:id="rId20"/>
  </p:sldIdLst>
  <p:sldSz cx="9906000" cy="6858000" type="A4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132576"/>
    <a:srgbClr val="841D5C"/>
    <a:srgbClr val="660066"/>
    <a:srgbClr val="8B1D5C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8" autoAdjust="0"/>
    <p:restoredTop sz="94697"/>
  </p:normalViewPr>
  <p:slideViewPr>
    <p:cSldViewPr snapToGrid="0" snapToObjects="1">
      <p:cViewPr>
        <p:scale>
          <a:sx n="88" d="100"/>
          <a:sy n="88" d="100"/>
        </p:scale>
        <p:origin x="210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611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47E6-6BA0-474C-AB6E-AF94A7972EAA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1A751-AD37-4DB3-AC28-5C1490F2B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61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227F-13B1-4791-B8F4-5802F08C4367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8D57-2FA6-4202-899D-574FBA5898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5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8D57-2FA6-4202-899D-574FBA5898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2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8D57-2FA6-4202-899D-574FBA589802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95300" y="3838222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95300" y="4981222"/>
            <a:ext cx="8915400" cy="606778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9744" y="0"/>
            <a:ext cx="9644742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457201" y="1635125"/>
            <a:ext cx="8790388" cy="4724282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>
                <a:solidFill>
                  <a:srgbClr val="841D5C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0629" y="0"/>
            <a:ext cx="9644741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635125"/>
            <a:ext cx="8242300" cy="45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32576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>
                <a:solidFill>
                  <a:srgbClr val="132576"/>
                </a:solidFill>
              </a:defRPr>
            </a:lvl1pPr>
            <a:lvl2pPr>
              <a:defRPr sz="2400">
                <a:solidFill>
                  <a:srgbClr val="841D5C"/>
                </a:solidFill>
              </a:defRPr>
            </a:lvl2pPr>
            <a:lvl3pPr>
              <a:defRPr sz="2000">
                <a:solidFill>
                  <a:srgbClr val="132576"/>
                </a:solidFill>
              </a:defRPr>
            </a:lvl3pPr>
            <a:lvl4pPr>
              <a:defRPr sz="1800">
                <a:solidFill>
                  <a:srgbClr val="132576"/>
                </a:solidFill>
              </a:defRPr>
            </a:lvl4pPr>
            <a:lvl5pPr>
              <a:defRPr sz="1800">
                <a:solidFill>
                  <a:srgbClr val="13257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1514" y="0"/>
            <a:ext cx="9633857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0630" y="0"/>
            <a:ext cx="9622970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9744" y="0"/>
            <a:ext cx="9644742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6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457201" y="1635125"/>
            <a:ext cx="8790388" cy="4724282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>
                <a:solidFill>
                  <a:srgbClr val="841D5C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18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7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23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5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931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260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70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233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930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70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0631" y="0"/>
            <a:ext cx="9644741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2" y="1635128"/>
            <a:ext cx="8242300" cy="45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32576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336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>
                <a:solidFill>
                  <a:srgbClr val="132576"/>
                </a:solidFill>
              </a:defRPr>
            </a:lvl1pPr>
            <a:lvl2pPr>
              <a:defRPr sz="2400">
                <a:solidFill>
                  <a:srgbClr val="841D5C"/>
                </a:solidFill>
              </a:defRPr>
            </a:lvl2pPr>
            <a:lvl3pPr>
              <a:defRPr sz="2000">
                <a:solidFill>
                  <a:srgbClr val="132576"/>
                </a:solidFill>
              </a:defRPr>
            </a:lvl3pPr>
            <a:lvl4pPr>
              <a:defRPr sz="1800">
                <a:solidFill>
                  <a:srgbClr val="132576"/>
                </a:solidFill>
              </a:defRPr>
            </a:lvl4pPr>
            <a:lvl5pPr>
              <a:defRPr sz="1800">
                <a:solidFill>
                  <a:srgbClr val="13257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631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1516" y="0"/>
            <a:ext cx="9633857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575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03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03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911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0629" y="0"/>
            <a:ext cx="9622971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161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765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2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72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605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0629" y="0"/>
            <a:ext cx="9644741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635125"/>
            <a:ext cx="8242300" cy="45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32576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067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>
                <a:solidFill>
                  <a:srgbClr val="132576"/>
                </a:solidFill>
              </a:defRPr>
            </a:lvl1pPr>
            <a:lvl2pPr>
              <a:defRPr sz="2400">
                <a:solidFill>
                  <a:srgbClr val="841D5C"/>
                </a:solidFill>
              </a:defRPr>
            </a:lvl2pPr>
            <a:lvl3pPr>
              <a:defRPr sz="2000">
                <a:solidFill>
                  <a:srgbClr val="132576"/>
                </a:solidFill>
              </a:defRPr>
            </a:lvl3pPr>
            <a:lvl4pPr>
              <a:defRPr sz="1800">
                <a:solidFill>
                  <a:srgbClr val="132576"/>
                </a:solidFill>
              </a:defRPr>
            </a:lvl4pPr>
            <a:lvl5pPr>
              <a:defRPr sz="1800">
                <a:solidFill>
                  <a:srgbClr val="13257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03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1514" y="0"/>
            <a:ext cx="9633857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7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531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6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943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0630" y="0"/>
            <a:ext cx="9622970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3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686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330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22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55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5300" y="0"/>
            <a:ext cx="8752289" cy="109380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4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emf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34" y="57876"/>
            <a:ext cx="5578165" cy="2907326"/>
          </a:xfrm>
          <a:prstGeom prst="rect">
            <a:avLst/>
          </a:prstGeom>
        </p:spPr>
      </p:pic>
      <p:cxnSp>
        <p:nvCxnSpPr>
          <p:cNvPr id="3" name="Connecteur droit 2"/>
          <p:cNvCxnSpPr/>
          <p:nvPr userDrawn="1"/>
        </p:nvCxnSpPr>
        <p:spPr>
          <a:xfrm>
            <a:off x="0" y="34544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7000" y="0"/>
            <a:ext cx="9639300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1938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31023"/>
            <a:ext cx="2203817" cy="1148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0" kern="1200" cap="none">
          <a:solidFill>
            <a:schemeClr val="bg1">
              <a:lumMod val="50000"/>
            </a:schemeClr>
          </a:solidFill>
          <a:latin typeface="Calibri" pitchFamily="34" charset="0"/>
          <a:ea typeface="Roboto Condensed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3257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3257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3257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3257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3257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9579429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1938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31023"/>
            <a:ext cx="2203817" cy="1148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 cap="none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0" y="6320392"/>
            <a:ext cx="99059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marR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 national</a:t>
            </a:r>
            <a:r>
              <a:rPr lang="fr-F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du  cancer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● 52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avenue André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Morizet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92513 Boulogne-Billancourt Cedex ●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  ● Tél. +33 (0) 1 41 10 50 00 ● </a:t>
            </a:r>
            <a:r>
              <a:rPr lang="fr-FR" sz="1200" b="1" dirty="0" smtClean="0">
                <a:solidFill>
                  <a:srgbClr val="132576"/>
                </a:solidFill>
              </a:rPr>
              <a:t>e-cancer.fr</a:t>
            </a:r>
            <a:endParaRPr lang="fr-FR" sz="1200" b="1" dirty="0">
              <a:solidFill>
                <a:srgbClr val="132576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34544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3171940" y="4061598"/>
            <a:ext cx="3545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+mn-lt"/>
                <a:ea typeface="Roboto Condensed" pitchFamily="2" charset="0"/>
              </a:rPr>
              <a:t>plus d’informations sur</a:t>
            </a:r>
          </a:p>
          <a:p>
            <a:pPr algn="ctr"/>
            <a:r>
              <a:rPr lang="fr-FR" sz="2800" b="1" dirty="0" smtClean="0">
                <a:solidFill>
                  <a:srgbClr val="841D5C"/>
                </a:solidFill>
                <a:latin typeface="+mn-lt"/>
                <a:ea typeface="Roboto Condensed" pitchFamily="2" charset="0"/>
              </a:rPr>
              <a:t>e-cancer.fr</a:t>
            </a:r>
            <a:endParaRPr lang="fr-FR" sz="2800" b="1" dirty="0">
              <a:solidFill>
                <a:srgbClr val="841D5C"/>
              </a:solidFill>
              <a:latin typeface="+mn-lt"/>
              <a:ea typeface="Roboto Condensed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34" y="57876"/>
            <a:ext cx="5578165" cy="2907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7000" y="0"/>
            <a:ext cx="9639300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1938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43" y="89532"/>
            <a:ext cx="1904387" cy="9925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5"/>
          <a:stretch/>
        </p:blipFill>
        <p:spPr>
          <a:xfrm>
            <a:off x="68262" y="114933"/>
            <a:ext cx="1945134" cy="9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2400" b="0" kern="1200" cap="none">
          <a:solidFill>
            <a:schemeClr val="bg1">
              <a:lumMod val="50000"/>
            </a:schemeClr>
          </a:solidFill>
          <a:latin typeface="Calibri" pitchFamily="34" charset="0"/>
          <a:ea typeface="Roboto Condensed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3257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3257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3257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3257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3257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9579429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1938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" y="-31023"/>
            <a:ext cx="2203817" cy="11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 cap="none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9579429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193800"/>
            <a:ext cx="9906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31023"/>
            <a:ext cx="2203817" cy="11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 cap="none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r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D</a:t>
            </a:r>
            <a:r>
              <a:rPr lang="fr-FR" sz="3600" b="1" dirty="0" smtClean="0"/>
              <a:t>ES COÛTS INSOUTENABLES, une nouvelle régulation?</a:t>
            </a:r>
            <a:endParaRPr lang="fr-FR" sz="3600" b="1" dirty="0"/>
          </a:p>
        </p:txBody>
      </p:sp>
      <p:sp>
        <p:nvSpPr>
          <p:cNvPr id="70" name="Espace réservé du texte 69"/>
          <p:cNvSpPr>
            <a:spLocks noGrp="1"/>
          </p:cNvSpPr>
          <p:nvPr>
            <p:ph type="body" sz="quarter" idx="10"/>
          </p:nvPr>
        </p:nvSpPr>
        <p:spPr>
          <a:xfrm>
            <a:off x="495300" y="5155883"/>
            <a:ext cx="8915400" cy="1067495"/>
          </a:xfrm>
        </p:spPr>
        <p:txBody>
          <a:bodyPr/>
          <a:lstStyle/>
          <a:p>
            <a:r>
              <a:rPr lang="fr-FR" sz="2400" b="1" dirty="0" smtClean="0">
                <a:solidFill>
                  <a:srgbClr val="132576"/>
                </a:solidFill>
              </a:rPr>
              <a:t>Des coûts qui ne doivent pas grever un accès équitable aux médicaments innovants du cancer : un enjeu du Plan Cancer</a:t>
            </a:r>
          </a:p>
          <a:p>
            <a:r>
              <a:rPr lang="fr-FR" sz="2400" b="1" dirty="0" smtClean="0">
                <a:solidFill>
                  <a:srgbClr val="132576"/>
                </a:solidFill>
              </a:rPr>
              <a:t>Chantal Bélorgey</a:t>
            </a:r>
            <a:endParaRPr lang="fr-FR" sz="2400" b="1" dirty="0">
              <a:solidFill>
                <a:srgbClr val="13257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20123" y="6411687"/>
            <a:ext cx="20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IPC, 26 janvier 2016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actions </a:t>
            </a:r>
            <a:r>
              <a:rPr lang="fr-FR" dirty="0" smtClean="0"/>
              <a:t>urgentes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1600" dirty="0" smtClean="0"/>
              <a:t>Sur le </a:t>
            </a:r>
            <a:r>
              <a:rPr lang="fr-FR" sz="1600" dirty="0"/>
              <a:t>niveau de prix des médicaments </a:t>
            </a:r>
            <a:r>
              <a:rPr lang="fr-FR" sz="1600" dirty="0" smtClean="0"/>
              <a:t>anticancéreux notamment, </a:t>
            </a:r>
            <a:endParaRPr lang="fr-FR" sz="1600" dirty="0"/>
          </a:p>
          <a:p>
            <a:r>
              <a:rPr lang="fr-FR" sz="1600" dirty="0" smtClean="0"/>
              <a:t>Arrêt </a:t>
            </a:r>
            <a:r>
              <a:rPr lang="fr-FR" sz="1600" dirty="0"/>
              <a:t>de l’escalade systématique des prix, </a:t>
            </a:r>
            <a:endParaRPr lang="fr-FR" sz="1600" dirty="0" smtClean="0"/>
          </a:p>
          <a:p>
            <a:r>
              <a:rPr lang="fr-FR" sz="1600" dirty="0" smtClean="0"/>
              <a:t>Des actions nationales et internationales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885950"/>
            <a:ext cx="654182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49" y="2553524"/>
            <a:ext cx="2123440" cy="11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Plan Cancer 2014-2019</a:t>
            </a:r>
            <a:endParaRPr lang="fr-FR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69610"/>
              </p:ext>
            </p:extLst>
          </p:nvPr>
        </p:nvGraphicFramePr>
        <p:xfrm>
          <a:off x="152399" y="1093808"/>
          <a:ext cx="9579430" cy="497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9887"/>
                <a:gridCol w="2329543"/>
              </a:tblGrid>
              <a:tr h="8887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PROMOUVOIR UNE POLITIQUE GLOBALE DU MÉDICAMENT EN CANCÉROLOGIE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Pilotes</a:t>
                      </a:r>
                      <a:endParaRPr lang="fr-FR" dirty="0"/>
                    </a:p>
                  </a:txBody>
                  <a:tcPr/>
                </a:tc>
              </a:tr>
              <a:tr h="670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Action 5.5: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Définir des </a:t>
                      </a:r>
                      <a:r>
                        <a:rPr lang="fr-FR" sz="1800" b="0" dirty="0" smtClean="0">
                          <a:solidFill>
                            <a:srgbClr val="FF3F9F"/>
                          </a:solidFill>
                        </a:rPr>
                        <a:t>priorités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en matière de développement des médicaments anticancéreux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9900FF"/>
                          </a:solidFill>
                        </a:rPr>
                        <a:t>ANSM</a:t>
                      </a: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87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ACTION 5.7 : Faire évoluer les dispositifs </a:t>
                      </a:r>
                      <a:r>
                        <a:rPr lang="fr-FR" sz="1800" b="0" dirty="0" smtClean="0">
                          <a:solidFill>
                            <a:srgbClr val="FF3F9F"/>
                          </a:solidFill>
                        </a:rPr>
                        <a:t>d’évaluation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des médicaments anticancéreux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9900FF"/>
                          </a:solidFill>
                        </a:rPr>
                        <a:t>HAS</a:t>
                      </a:r>
                      <a:r>
                        <a:rPr lang="fr-FR" sz="1800" b="0" baseline="0" dirty="0" smtClean="0">
                          <a:solidFill>
                            <a:srgbClr val="9900FF"/>
                          </a:solidFill>
                        </a:rPr>
                        <a:t> et ANSM</a:t>
                      </a: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5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ACTION 5.8 : Faire évoluer les dispositifs de </a:t>
                      </a:r>
                      <a:r>
                        <a:rPr lang="fr-FR" sz="1800" b="0" dirty="0" smtClean="0">
                          <a:solidFill>
                            <a:srgbClr val="FF3F9F"/>
                          </a:solidFill>
                        </a:rPr>
                        <a:t>valorisation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des médicaments anticancéreux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9900FF"/>
                          </a:solidFill>
                        </a:rPr>
                        <a:t>CEPS</a:t>
                      </a: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0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ACTION 5.9 : </a:t>
                      </a:r>
                      <a:r>
                        <a:rPr lang="fr-FR" sz="1800" b="0" dirty="0" smtClean="0">
                          <a:solidFill>
                            <a:srgbClr val="FF3F9F"/>
                          </a:solidFill>
                        </a:rPr>
                        <a:t>Anticiper l’impact économique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de l’innovation pour garantir son accès à tous dans la durée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9900FF"/>
                          </a:solidFill>
                        </a:rPr>
                        <a:t>CEPS</a:t>
                      </a: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92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ACTION 5.10 : Lutter contre les </a:t>
                      </a:r>
                      <a:r>
                        <a:rPr lang="fr-FR" sz="1800" b="0" dirty="0" smtClean="0">
                          <a:solidFill>
                            <a:srgbClr val="FF3F9F"/>
                          </a:solidFill>
                        </a:rPr>
                        <a:t>inégalités d’accès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aux médicaments et les pertes de chance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9900FF"/>
                          </a:solidFill>
                        </a:rPr>
                        <a:t>DGOS</a:t>
                      </a: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53" y="0"/>
            <a:ext cx="2123440" cy="10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space réservé du contenu 2"/>
          <p:cNvSpPr txBox="1">
            <a:spLocks/>
          </p:cNvSpPr>
          <p:nvPr/>
        </p:nvSpPr>
        <p:spPr>
          <a:xfrm>
            <a:off x="414957" y="1170722"/>
            <a:ext cx="9237043" cy="54273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1325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UN MODÈLE D’ÉVALUATION ET DE VALORISATION A ADAPTER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UN SUIVI EN VIE REELLE de QUALITE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DES ETUDES MÉDICO-ÉCONOMIQUES des stratégies thérapeutiques,            INDÉPENDANTES 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ATU OU AMM PRECOCES?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DES RÉÉVALUATIONS PRÉCOCES ET RÉGULIÈRES 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DE L’ANTICIPATION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De NOUVEAUX OUTILS DE FIXATION DES PRIX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/>
              <a:t>UNE COLLABORATION NATIONALE ET INTERNATIONALE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DE LA BONNE PRESCRIPTION et du BON USAGE</a:t>
            </a:r>
          </a:p>
          <a:p>
            <a:pPr algn="just">
              <a:lnSpc>
                <a:spcPts val="2400"/>
              </a:lnSpc>
              <a:spcBef>
                <a:spcPts val="2000"/>
              </a:spcBef>
              <a:buClr>
                <a:srgbClr val="EEECE1">
                  <a:lumMod val="50000"/>
                </a:srgbClr>
              </a:buClr>
              <a:buSzPct val="70000"/>
              <a:buFont typeface="Wingdings 3" panose="05040102010807070707" pitchFamily="18" charset="2"/>
              <a:buChar char="u"/>
            </a:pPr>
            <a:r>
              <a:rPr lang="fr-FR" sz="1800" b="1" dirty="0" smtClean="0"/>
              <a:t>QUESTION DE L’APPRÉCIATION DU BÉNÉFICE CLINIQUE EN ONCOLOGIE</a:t>
            </a:r>
          </a:p>
          <a:p>
            <a:pPr marL="341100" lvl="1" indent="0" algn="just">
              <a:lnSpc>
                <a:spcPts val="2400"/>
              </a:lnSpc>
              <a:spcBef>
                <a:spcPts val="3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fr-FR" sz="1800" dirty="0" smtClean="0">
                <a:solidFill>
                  <a:srgbClr val="841D5C"/>
                </a:solidFill>
              </a:rPr>
              <a:t>Progrès </a:t>
            </a:r>
            <a:r>
              <a:rPr lang="fr-FR" sz="1800" dirty="0">
                <a:solidFill>
                  <a:srgbClr val="841D5C"/>
                </a:solidFill>
              </a:rPr>
              <a:t>incrémentaux </a:t>
            </a:r>
            <a:r>
              <a:rPr lang="fr-FR" sz="1800" dirty="0" smtClean="0">
                <a:solidFill>
                  <a:srgbClr val="841D5C"/>
                </a:solidFill>
              </a:rPr>
              <a:t>nécessaires à l’augmentation de la survie</a:t>
            </a:r>
            <a:endParaRPr lang="fr-FR" sz="1800" dirty="0">
              <a:solidFill>
                <a:srgbClr val="841D5C"/>
              </a:solidFill>
            </a:endParaRPr>
          </a:p>
        </p:txBody>
      </p:sp>
      <p:sp>
        <p:nvSpPr>
          <p:cNvPr id="13" name="Titre 5"/>
          <p:cNvSpPr txBox="1">
            <a:spLocks/>
          </p:cNvSpPr>
          <p:nvPr/>
        </p:nvSpPr>
        <p:spPr>
          <a:xfrm>
            <a:off x="127000" y="76914"/>
            <a:ext cx="9639300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 cap="none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fr-FR" sz="4000" b="1" dirty="0" smtClean="0"/>
              <a:t>AVANCER ENSEMBLE</a:t>
            </a:r>
          </a:p>
        </p:txBody>
      </p:sp>
      <p:sp>
        <p:nvSpPr>
          <p:cNvPr id="12" name="Triangle isocèle 3"/>
          <p:cNvSpPr/>
          <p:nvPr/>
        </p:nvSpPr>
        <p:spPr>
          <a:xfrm>
            <a:off x="5289027" y="1470983"/>
            <a:ext cx="4616973" cy="3108947"/>
          </a:xfrm>
          <a:prstGeom prst="rec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0" b="100000" l="0" r="100000">
                          <a14:foregroundMark x1="26357" y1="76773" x2="12984" y2="75306"/>
                          <a14:foregroundMark x1="28682" y1="89487" x2="12016" y2="96088"/>
                          <a14:foregroundMark x1="12209" y1="78729" x2="14341" y2="77506"/>
                          <a14:foregroundMark x1="62209" y1="95844" x2="64729" y2="99756"/>
                          <a14:foregroundMark x1="83721" y1="82396" x2="96899" y2="82885"/>
                          <a14:foregroundMark x1="68411" y1="71638" x2="75969" y2="6797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 l="662" t="-34852" r="-1210" b="555"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/>
          <p:cNvGrpSpPr/>
          <p:nvPr/>
        </p:nvGrpSpPr>
        <p:grpSpPr>
          <a:xfrm>
            <a:off x="6434603" y="4350667"/>
            <a:ext cx="2664039" cy="1045691"/>
            <a:chOff x="2354153" y="4998720"/>
            <a:chExt cx="4791121" cy="1880616"/>
          </a:xfrm>
        </p:grpSpPr>
        <p:pic>
          <p:nvPicPr>
            <p:cNvPr id="3077" name="Picture 5" descr="I:\PROJETS TRANSVERSAUX\Présidence\Visuels pour Carole\99-illustration cadeaux\hommeGrisCravatt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26" y="4998720"/>
              <a:ext cx="1069848" cy="188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PROJETS TRANSVERSAUX\Présidence\Visuels pour Carole\99-illustration cadeaux\hommeGrisCravatt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84" y="4998720"/>
              <a:ext cx="1069848" cy="188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:\PROJETS TRANSVERSAUX\Présidence\Visuels pour Carole\99-illustration cadeaux\femmeGri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40" y="5009388"/>
              <a:ext cx="1045464" cy="185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:\PROJETS TRANSVERSAUX\Présidence\Visuels pour Carole\99-illustration cadeaux\femmeGri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483" y="5008245"/>
              <a:ext cx="1045464" cy="185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PROJETS TRANSVERSAUX\Présidence\Visuels pour Carole\99-illustration cadeaux\femmeGri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153" y="5008245"/>
              <a:ext cx="1045464" cy="185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7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1" y="1649639"/>
            <a:ext cx="8790388" cy="4724282"/>
          </a:xfrm>
        </p:spPr>
        <p:txBody>
          <a:bodyPr/>
          <a:lstStyle/>
          <a:p>
            <a:r>
              <a:rPr lang="fr-FR" dirty="0" smtClean="0"/>
              <a:t>Des innovations de rupture.</a:t>
            </a:r>
          </a:p>
          <a:p>
            <a:endParaRPr lang="fr-FR" dirty="0" smtClean="0"/>
          </a:p>
          <a:p>
            <a:r>
              <a:rPr lang="fr-FR" dirty="0" smtClean="0"/>
              <a:t>En France, une volonté historique et politique en faveur d’un accès équitable, pour tous, partout, rapidement.</a:t>
            </a:r>
          </a:p>
          <a:p>
            <a:endParaRPr lang="fr-FR" dirty="0" smtClean="0"/>
          </a:p>
          <a:p>
            <a:r>
              <a:rPr lang="fr-FR" dirty="0" smtClean="0"/>
              <a:t>Des coûts et un impact budgétaire élevés: un financement pérenne, dans le cadre de la régulation actuelle?</a:t>
            </a:r>
          </a:p>
          <a:p>
            <a:endParaRPr lang="fr-FR" dirty="0" smtClean="0"/>
          </a:p>
          <a:p>
            <a:r>
              <a:rPr lang="fr-FR" dirty="0" smtClean="0"/>
              <a:t>Le plan cancer </a:t>
            </a:r>
            <a:r>
              <a:rPr lang="fr-FR" dirty="0" smtClean="0"/>
              <a:t>2014-2019, une prise </a:t>
            </a:r>
            <a:r>
              <a:rPr lang="fr-FR" dirty="0" smtClean="0"/>
              <a:t>de conscience générale pour une anticipation rapide.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2" y="5419189"/>
            <a:ext cx="2123440" cy="11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9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0054"/>
            <a:ext cx="9895690" cy="3444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b="1" kern="1200" dirty="0" smtClean="0">
                <a:solidFill>
                  <a:srgbClr val="990099"/>
                </a:solidFill>
                <a:ea typeface="+mn-ea"/>
                <a:cs typeface="+mn-cs"/>
              </a:rPr>
              <a:t>AUGMENTATION RAPIDE DES PRIX DES ANTICANCEREUX</a:t>
            </a:r>
            <a:endParaRPr lang="en-US" sz="2000" b="1" kern="1200" dirty="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4337" y="6564702"/>
            <a:ext cx="9575800" cy="293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fr-FR" sz="1050" b="1" dirty="0" smtClean="0">
                <a:solidFill>
                  <a:srgbClr val="993366"/>
                </a:solidFill>
              </a:rPr>
              <a:t>Présenté par Peter Bach à l’ASCO 2015</a:t>
            </a:r>
            <a:endParaRPr lang="fr-FR" sz="1050" b="1" dirty="0">
              <a:solidFill>
                <a:srgbClr val="993366"/>
              </a:solidFill>
            </a:endParaRPr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256390" y="127401"/>
            <a:ext cx="9639300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 cap="none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fr-FR" dirty="0" smtClean="0"/>
              <a:t>Des coûts constamment élevés </a:t>
            </a:r>
          </a:p>
          <a:p>
            <a:pPr>
              <a:lnSpc>
                <a:spcPts val="3000"/>
              </a:lnSpc>
            </a:pPr>
            <a:r>
              <a:rPr lang="fr-FR" dirty="0" smtClean="0"/>
              <a:t>et une dynamique de l’innovation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585922" y="1846824"/>
            <a:ext cx="8024724" cy="4630176"/>
            <a:chOff x="1585922" y="1803694"/>
            <a:chExt cx="8024724" cy="4630176"/>
          </a:xfrm>
        </p:grpSpPr>
        <p:grpSp>
          <p:nvGrpSpPr>
            <p:cNvPr id="24" name="Groupe 23"/>
            <p:cNvGrpSpPr/>
            <p:nvPr/>
          </p:nvGrpSpPr>
          <p:grpSpPr>
            <a:xfrm>
              <a:off x="1585922" y="1803694"/>
              <a:ext cx="8024724" cy="4630176"/>
              <a:chOff x="1585922" y="1803694"/>
              <a:chExt cx="8024724" cy="4630176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1585922" y="1803694"/>
                <a:ext cx="8024724" cy="4623755"/>
                <a:chOff x="1585922" y="1803694"/>
                <a:chExt cx="8024724" cy="4623755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1585922" y="1803694"/>
                  <a:ext cx="8024724" cy="4623755"/>
                  <a:chOff x="1585922" y="1803694"/>
                  <a:chExt cx="8024724" cy="4623755"/>
                </a:xfrm>
              </p:grpSpPr>
              <p:grpSp>
                <p:nvGrpSpPr>
                  <p:cNvPr id="15" name="Groupe 14"/>
                  <p:cNvGrpSpPr/>
                  <p:nvPr/>
                </p:nvGrpSpPr>
                <p:grpSpPr>
                  <a:xfrm>
                    <a:off x="1585922" y="1803694"/>
                    <a:ext cx="8024724" cy="4623755"/>
                    <a:chOff x="1585922" y="1803694"/>
                    <a:chExt cx="8024724" cy="4623755"/>
                  </a:xfrm>
                </p:grpSpPr>
                <p:grpSp>
                  <p:nvGrpSpPr>
                    <p:cNvPr id="13" name="Groupe 12"/>
                    <p:cNvGrpSpPr/>
                    <p:nvPr/>
                  </p:nvGrpSpPr>
                  <p:grpSpPr>
                    <a:xfrm>
                      <a:off x="1585922" y="1941713"/>
                      <a:ext cx="6728604" cy="4485736"/>
                      <a:chOff x="1585922" y="1855453"/>
                      <a:chExt cx="6728604" cy="4485736"/>
                    </a:xfrm>
                  </p:grpSpPr>
                  <p:pic>
                    <p:nvPicPr>
                      <p:cNvPr id="20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22" y="1855453"/>
                        <a:ext cx="6728604" cy="4485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1906438" y="1855453"/>
                        <a:ext cx="6133381" cy="5426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1" name="Groupe 10"/>
                    <p:cNvGrpSpPr/>
                    <p:nvPr/>
                  </p:nvGrpSpPr>
                  <p:grpSpPr>
                    <a:xfrm>
                      <a:off x="7405688" y="4032412"/>
                      <a:ext cx="2204958" cy="553998"/>
                      <a:chOff x="7405688" y="3561078"/>
                      <a:chExt cx="2204958" cy="553998"/>
                    </a:xfrm>
                  </p:grpSpPr>
                  <p:sp>
                    <p:nvSpPr>
                      <p:cNvPr id="3" name="ZoneTexte 2"/>
                      <p:cNvSpPr txBox="1"/>
                      <p:nvPr/>
                    </p:nvSpPr>
                    <p:spPr>
                      <a:xfrm>
                        <a:off x="7589908" y="3561078"/>
                        <a:ext cx="2020738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ts val="1000"/>
                          </a:lnSpc>
                          <a:spcBef>
                            <a:spcPts val="300"/>
                          </a:spcBef>
                        </a:pPr>
                        <a:r>
                          <a:rPr lang="fr-FR" sz="1050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rPr>
                          <a:t>Médicament</a:t>
                        </a:r>
                      </a:p>
                      <a:p>
                        <a:pPr>
                          <a:lnSpc>
                            <a:spcPts val="1000"/>
                          </a:lnSpc>
                          <a:spcBef>
                            <a:spcPts val="600"/>
                          </a:spcBef>
                        </a:pPr>
                        <a:r>
                          <a:rPr lang="fr-FR" sz="1050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rPr>
                          <a:t>Prix médian mensuel </a:t>
                        </a:r>
                      </a:p>
                      <a:p>
                        <a:pPr>
                          <a:lnSpc>
                            <a:spcPts val="1000"/>
                          </a:lnSpc>
                        </a:pPr>
                        <a:r>
                          <a:rPr lang="fr-FR" sz="1050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rPr>
                          <a:t>(par période de 5 ans)</a:t>
                        </a:r>
                        <a:endParaRPr lang="fr-FR" sz="105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endParaRPr>
                      </a:p>
                    </p:txBody>
                  </p:sp>
                  <p:sp>
                    <p:nvSpPr>
                      <p:cNvPr id="4" name="Ellipse 3"/>
                      <p:cNvSpPr/>
                      <p:nvPr/>
                    </p:nvSpPr>
                    <p:spPr>
                      <a:xfrm>
                        <a:off x="7515225" y="3624263"/>
                        <a:ext cx="74683" cy="74683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9" name="Connecteur en angle 8"/>
                      <p:cNvCxnSpPr/>
                      <p:nvPr/>
                    </p:nvCxnSpPr>
                    <p:spPr>
                      <a:xfrm>
                        <a:off x="7405688" y="3861892"/>
                        <a:ext cx="238125" cy="133848"/>
                      </a:xfrm>
                      <a:prstGeom prst="bentConnector3">
                        <a:avLst/>
                      </a:prstGeom>
                      <a:ln w="127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0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" name="Rectangle à coins arrondis 16"/>
                    <p:cNvSpPr/>
                    <p:nvPr/>
                  </p:nvSpPr>
                  <p:spPr>
                    <a:xfrm>
                      <a:off x="3041407" y="1803694"/>
                      <a:ext cx="3812876" cy="787214"/>
                    </a:xfrm>
                    <a:prstGeom prst="round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rIns="46800" rtlCol="0" anchor="ctr"/>
                    <a:lstStyle/>
                    <a:p>
                      <a:pPr algn="ctr">
                        <a:defRPr/>
                      </a:pPr>
                      <a:r>
                        <a:rPr lang="fr-FR" sz="1400" b="1" dirty="0">
                          <a:solidFill>
                            <a:prstClr val="black"/>
                          </a:solidFill>
                        </a:rPr>
                        <a:t>Coûts mensuels médians des anticancéreux au moment de </a:t>
                      </a:r>
                      <a:r>
                        <a:rPr lang="fr-FR" sz="1400" b="1" dirty="0" smtClean="0">
                          <a:solidFill>
                            <a:prstClr val="black"/>
                          </a:solidFill>
                        </a:rPr>
                        <a:t>l’approbation </a:t>
                      </a:r>
                      <a:r>
                        <a:rPr lang="fr-FR" sz="1400" b="1" dirty="0">
                          <a:solidFill>
                            <a:prstClr val="black"/>
                          </a:solidFill>
                        </a:rPr>
                        <a:t>par la FDA</a:t>
                      </a:r>
                    </a:p>
                    <a:p>
                      <a:pPr algn="ctr">
                        <a:defRPr/>
                      </a:pPr>
                      <a:r>
                        <a:rPr lang="fr-FR" sz="1400" b="1" dirty="0">
                          <a:solidFill>
                            <a:prstClr val="black"/>
                          </a:solidFill>
                        </a:rPr>
                        <a:t>1965 - 2015</a:t>
                      </a:r>
                    </a:p>
                  </p:txBody>
                </p:sp>
              </p:grpSp>
              <p:sp>
                <p:nvSpPr>
                  <p:cNvPr id="18" name="Rectangle 17"/>
                  <p:cNvSpPr/>
                  <p:nvPr/>
                </p:nvSpPr>
                <p:spPr>
                  <a:xfrm>
                    <a:off x="1906438" y="2398143"/>
                    <a:ext cx="198407" cy="37956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4175185" y="6193766"/>
                  <a:ext cx="1647645" cy="2336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3523890" y="6156871"/>
                <a:ext cx="2950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Année d’approbation par la FDA</a:t>
                </a:r>
                <a:endParaRPr lang="fr-F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 rot="16200000">
              <a:off x="543460" y="4170912"/>
              <a:ext cx="2950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Coût mensuel du traitement en $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8" name="Carré corné 7"/>
          <p:cNvSpPr/>
          <p:nvPr/>
        </p:nvSpPr>
        <p:spPr>
          <a:xfrm>
            <a:off x="583957" y="4629540"/>
            <a:ext cx="1082607" cy="9144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Gain thérapeutique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8498746" y="2082567"/>
            <a:ext cx="1111900" cy="947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Niche </a:t>
            </a:r>
            <a:r>
              <a:rPr lang="fr-FR" dirty="0" err="1" smtClean="0">
                <a:solidFill>
                  <a:srgbClr val="FFFF00"/>
                </a:solidFill>
              </a:rPr>
              <a:t>buster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8498747" y="4629540"/>
            <a:ext cx="1111900" cy="93540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innovations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6" name="Carré corné 25"/>
          <p:cNvSpPr/>
          <p:nvPr/>
        </p:nvSpPr>
        <p:spPr>
          <a:xfrm>
            <a:off x="583958" y="2082567"/>
            <a:ext cx="1021412" cy="947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00"/>
                </a:solidFill>
              </a:rPr>
              <a:t>Escaladei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0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32576"/>
                </a:solidFill>
              </a:rPr>
              <a:t>Les grandes étapes du circuit du médicament, </a:t>
            </a:r>
            <a:br>
              <a:rPr lang="fr-FR" dirty="0" smtClean="0">
                <a:solidFill>
                  <a:srgbClr val="132576"/>
                </a:solidFill>
              </a:rPr>
            </a:br>
            <a:r>
              <a:rPr lang="fr-FR" dirty="0" smtClean="0">
                <a:solidFill>
                  <a:srgbClr val="132576"/>
                </a:solidFill>
              </a:rPr>
              <a:t>les acteurs, la mise à disposition</a:t>
            </a:r>
            <a:endParaRPr lang="fr-FR" dirty="0">
              <a:solidFill>
                <a:srgbClr val="132576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51" y="1221474"/>
            <a:ext cx="8843749" cy="5076967"/>
          </a:xfrm>
        </p:spPr>
      </p:pic>
      <p:sp>
        <p:nvSpPr>
          <p:cNvPr id="6" name="Ellipse 5"/>
          <p:cNvSpPr/>
          <p:nvPr/>
        </p:nvSpPr>
        <p:spPr>
          <a:xfrm>
            <a:off x="3499544" y="5684292"/>
            <a:ext cx="770175" cy="6141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 EC </a:t>
            </a:r>
          </a:p>
          <a:p>
            <a:pPr algn="ctr"/>
            <a:r>
              <a:rPr lang="fr-FR" sz="1400" dirty="0" smtClean="0"/>
              <a:t>ATU</a:t>
            </a:r>
            <a:endParaRPr lang="fr-FR" sz="1400" dirty="0"/>
          </a:p>
        </p:txBody>
      </p:sp>
      <p:sp>
        <p:nvSpPr>
          <p:cNvPr id="7" name="Ellipse 6"/>
          <p:cNvSpPr/>
          <p:nvPr/>
        </p:nvSpPr>
        <p:spPr>
          <a:xfrm>
            <a:off x="7568530" y="5695286"/>
            <a:ext cx="857553" cy="6141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AMM</a:t>
            </a:r>
          </a:p>
          <a:p>
            <a:pPr algn="ctr"/>
            <a:r>
              <a:rPr lang="fr-FR" sz="1400" dirty="0" smtClean="0"/>
              <a:t>RTU</a:t>
            </a:r>
          </a:p>
          <a:p>
            <a:pPr algn="ctr"/>
            <a:r>
              <a:rPr lang="fr-FR" sz="1400" dirty="0" smtClean="0"/>
              <a:t>EC</a:t>
            </a:r>
            <a:endParaRPr lang="fr-FR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1047"/>
            <a:ext cx="950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5996825" y="4299947"/>
            <a:ext cx="649905" cy="3022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avis CEESP</a:t>
            </a:r>
            <a:endParaRPr lang="fr-F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paris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Des développements rapides</a:t>
            </a:r>
          </a:p>
          <a:p>
            <a:r>
              <a:rPr lang="fr-FR" dirty="0" smtClean="0"/>
              <a:t>Des ATU</a:t>
            </a:r>
          </a:p>
          <a:p>
            <a:r>
              <a:rPr lang="fr-FR" dirty="0" smtClean="0"/>
              <a:t>Des AMM souvent précoces</a:t>
            </a:r>
          </a:p>
          <a:p>
            <a:r>
              <a:rPr lang="fr-FR" dirty="0" smtClean="0"/>
              <a:t>Des demandes d’études post AMM confirmatoires</a:t>
            </a:r>
          </a:p>
          <a:p>
            <a:r>
              <a:rPr lang="fr-FR" dirty="0" smtClean="0"/>
              <a:t>Des incertitudes, un pari lors du financement.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81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prix des anticancéreux</a:t>
            </a:r>
            <a:b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problématique </a:t>
            </a:r>
            <a:r>
              <a:rPr lang="fr-FR" sz="28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aussi (surtout?) internationale</a:t>
            </a:r>
            <a:endParaRPr lang="fr-FR" sz="28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57201" y="2181295"/>
            <a:ext cx="8790388" cy="45329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Les modalités de fixation de prix font intervenir dans la majorité des pays un </a:t>
            </a:r>
            <a:r>
              <a:rPr lang="fr-FR" dirty="0" err="1" smtClean="0"/>
              <a:t>benchmarking</a:t>
            </a:r>
            <a:r>
              <a:rPr lang="fr-FR" dirty="0" smtClean="0"/>
              <a:t> des prix pratiqués à l’étranger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La majorité des pays pratiquent cependant des tarifs affichés « faciaux » et des remises non publiques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La recherche sur le cancer se fait à un niveau mondial et les efforts de chaque pays bénéficient à l’ensemble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9400" y="1316083"/>
            <a:ext cx="6870700" cy="6429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/>
              <a:t>Bien que la fixation du prix relève de la compétence nationale, des externalités existent entre les systèmes</a:t>
            </a:r>
            <a:endParaRPr lang="fr-FR" sz="20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 soutenabilité à terme ?</a:t>
            </a:r>
            <a:b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8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crainte d’une restriction, une </a:t>
            </a:r>
            <a:r>
              <a:rPr lang="fr-FR" sz="28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 pour tous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57201" y="1348517"/>
            <a:ext cx="8790388" cy="472428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699">
            <a:off x="2851713" y="1868233"/>
            <a:ext cx="3364537" cy="4431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61">
            <a:off x="5940767" y="1789832"/>
            <a:ext cx="3119267" cy="41898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242">
            <a:off x="-151192" y="2071784"/>
            <a:ext cx="3401184" cy="45492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059">
            <a:off x="6760696" y="3157692"/>
            <a:ext cx="3105351" cy="41419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49400" y="1452563"/>
            <a:ext cx="6870700" cy="6429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/>
              <a:t>Un nombre élevé d’initiatives et plaidoyers sur la question</a:t>
            </a:r>
            <a:endParaRPr lang="fr-FR" sz="20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Aux Etats Unis : </a:t>
            </a:r>
          </a:p>
          <a:p>
            <a:pPr lvl="1"/>
            <a:r>
              <a:rPr lang="fr-FR" dirty="0" smtClean="0"/>
              <a:t>« toxicité financière »</a:t>
            </a:r>
            <a:endParaRPr lang="fr-FR" dirty="0"/>
          </a:p>
          <a:p>
            <a:r>
              <a:rPr lang="fr-FR" dirty="0" smtClean="0"/>
              <a:t>Au Royaume Uni : </a:t>
            </a:r>
          </a:p>
          <a:p>
            <a:pPr lvl="1"/>
            <a:r>
              <a:rPr lang="fr-FR" dirty="0" smtClean="0"/>
              <a:t>le Cancer Drug </a:t>
            </a:r>
            <a:r>
              <a:rPr lang="fr-FR" dirty="0" err="1" smtClean="0"/>
              <a:t>Fund</a:t>
            </a:r>
            <a:r>
              <a:rPr lang="fr-FR" dirty="0" smtClean="0"/>
              <a:t> retire16 anticancéreux</a:t>
            </a:r>
            <a:endParaRPr lang="fr-FR" dirty="0"/>
          </a:p>
          <a:p>
            <a:r>
              <a:rPr lang="fr-FR" dirty="0" smtClean="0"/>
              <a:t>En France : </a:t>
            </a:r>
          </a:p>
          <a:p>
            <a:pPr lvl="1"/>
            <a:r>
              <a:rPr lang="fr-FR" dirty="0" smtClean="0"/>
              <a:t>le marché est favorable mais quelques médicaments ont des accès au marché compliqués</a:t>
            </a:r>
            <a:endParaRPr lang="fr-FR" dirty="0"/>
          </a:p>
        </p:txBody>
      </p:sp>
      <p:sp>
        <p:nvSpPr>
          <p:cNvPr id="4" name="Titre 5"/>
          <p:cNvSpPr txBox="1">
            <a:spLocks/>
          </p:cNvSpPr>
          <p:nvPr/>
        </p:nvSpPr>
        <p:spPr>
          <a:xfrm>
            <a:off x="279400" y="152400"/>
            <a:ext cx="9639300" cy="10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Roboto Condensed" pitchFamily="2" charset="0"/>
                <a:cs typeface="+mj-cs"/>
              </a:defRPr>
            </a:lvl1pPr>
          </a:lstStyle>
          <a:p>
            <a:r>
              <a:rPr lang="fr-FR" sz="36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 soutenabilité à terme ?</a:t>
            </a:r>
            <a:br>
              <a:rPr lang="fr-FR" sz="36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6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difficultés existent déjà</a:t>
            </a:r>
            <a:endParaRPr lang="fr-FR" sz="36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6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demain?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8" y="1237129"/>
            <a:ext cx="4953692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871" y="1237129"/>
            <a:ext cx="43209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r>
              <a:rPr lang="fr-FR" b="1" dirty="0" smtClean="0">
                <a:solidFill>
                  <a:schemeClr val="tx2"/>
                </a:solidFill>
              </a:rPr>
              <a:t>Essor des thérapies ciblées</a:t>
            </a:r>
          </a:p>
          <a:p>
            <a:pPr lvl="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tabLst>
                <a:tab pos="360000" algn="l"/>
              </a:tabLst>
              <a:defRPr/>
            </a:pPr>
            <a:r>
              <a:rPr lang="fr-FR" b="1" dirty="0" smtClean="0">
                <a:solidFill>
                  <a:schemeClr val="tx2"/>
                </a:solidFill>
              </a:rPr>
              <a:t>Vers une approche multiplexée pour l’analyse en parallèle de plusieurs gênes: </a:t>
            </a:r>
          </a:p>
          <a:p>
            <a:pPr marL="800100" lvl="1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lang="fr-FR" dirty="0" smtClean="0">
                <a:solidFill>
                  <a:srgbClr val="841D5C"/>
                </a:solidFill>
                <a:cs typeface="Tahoma" pitchFamily="34" charset="0"/>
              </a:rPr>
              <a:t>Implémentation </a:t>
            </a:r>
            <a:r>
              <a:rPr lang="fr-FR" dirty="0">
                <a:solidFill>
                  <a:srgbClr val="841D5C"/>
                </a:solidFill>
                <a:cs typeface="Tahoma" pitchFamily="34" charset="0"/>
              </a:rPr>
              <a:t>du séquençage de nouvelle 	génération (NGS) pour une utilisation clinique </a:t>
            </a:r>
            <a:endParaRPr lang="fr-FR" dirty="0" smtClean="0">
              <a:solidFill>
                <a:srgbClr val="841D5C"/>
              </a:solidFill>
              <a:cs typeface="Tahoma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r>
              <a:rPr lang="fr-FR" b="1" dirty="0" smtClean="0">
                <a:solidFill>
                  <a:schemeClr val="tx2"/>
                </a:solidFill>
                <a:cs typeface="Tahoma" pitchFamily="34" charset="0"/>
              </a:rPr>
              <a:t>L’ère </a:t>
            </a:r>
            <a:r>
              <a:rPr lang="fr-FR" b="1" dirty="0">
                <a:solidFill>
                  <a:schemeClr val="tx2"/>
                </a:solidFill>
                <a:cs typeface="Tahoma" pitchFamily="34" charset="0"/>
              </a:rPr>
              <a:t>des </a:t>
            </a:r>
            <a:r>
              <a:rPr lang="fr-FR" b="1" dirty="0" smtClean="0">
                <a:solidFill>
                  <a:schemeClr val="tx2"/>
                </a:solidFill>
                <a:cs typeface="Tahoma" pitchFamily="34" charset="0"/>
              </a:rPr>
              <a:t>immunothérapies, l’élargissement des populations (effet pan tumeur) </a:t>
            </a:r>
          </a:p>
          <a:p>
            <a:pPr marL="342900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r>
              <a:rPr lang="fr-FR" b="1" dirty="0">
                <a:solidFill>
                  <a:srgbClr val="1F497D"/>
                </a:solidFill>
              </a:rPr>
              <a:t>L</a:t>
            </a:r>
            <a:r>
              <a:rPr lang="fr-FR" b="1" dirty="0" smtClean="0">
                <a:solidFill>
                  <a:srgbClr val="1F497D"/>
                </a:solidFill>
              </a:rPr>
              <a:t>es </a:t>
            </a:r>
            <a:r>
              <a:rPr lang="fr-FR" b="1" dirty="0">
                <a:solidFill>
                  <a:srgbClr val="1F497D"/>
                </a:solidFill>
              </a:rPr>
              <a:t>« COMBOS </a:t>
            </a:r>
            <a:r>
              <a:rPr lang="fr-FR" b="1" dirty="0" smtClean="0">
                <a:solidFill>
                  <a:srgbClr val="1F497D"/>
                </a:solidFill>
              </a:rPr>
              <a:t>»</a:t>
            </a:r>
            <a:r>
              <a:rPr lang="fr-FR" b="1" dirty="0">
                <a:solidFill>
                  <a:srgbClr val="1F497D"/>
                </a:solidFill>
              </a:rPr>
              <a:t> </a:t>
            </a:r>
            <a:endParaRPr lang="fr-FR" b="1" dirty="0" smtClean="0">
              <a:solidFill>
                <a:srgbClr val="1F497D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r>
              <a:rPr lang="fr-FR" b="1" dirty="0" smtClean="0">
                <a:solidFill>
                  <a:srgbClr val="1F497D"/>
                </a:solidFill>
              </a:rPr>
              <a:t>Les  </a:t>
            </a:r>
            <a:r>
              <a:rPr lang="fr-FR" b="1" dirty="0">
                <a:solidFill>
                  <a:srgbClr val="1F497D"/>
                </a:solidFill>
              </a:rPr>
              <a:t>Systèmes Multi-Technologiques</a:t>
            </a:r>
            <a:r>
              <a:rPr lang="fr-FR" b="1" dirty="0" smtClean="0">
                <a:solidFill>
                  <a:srgbClr val="1F497D"/>
                </a:solidFill>
              </a:rPr>
              <a:t>:</a:t>
            </a:r>
            <a:endParaRPr lang="fr-FR" b="1" dirty="0" smtClean="0">
              <a:solidFill>
                <a:srgbClr val="1F497D"/>
              </a:solidFill>
            </a:endParaRPr>
          </a:p>
          <a:p>
            <a:pPr marL="342900" lvl="0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endParaRPr lang="fr-FR" b="1" dirty="0">
              <a:solidFill>
                <a:srgbClr val="1F497D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Wingdings" charset="2"/>
              <a:buChar char="Ø"/>
              <a:tabLst>
                <a:tab pos="360000" algn="l"/>
              </a:tabLst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00" y="4536141"/>
            <a:ext cx="4480859" cy="20966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ts val="2200"/>
              </a:lnSpc>
              <a:spcBef>
                <a:spcPts val="1200"/>
              </a:spcBef>
              <a:buClr>
                <a:srgbClr val="EEECE1">
                  <a:lumMod val="50000"/>
                </a:srgbClr>
              </a:buClr>
              <a:buSzPct val="70000"/>
              <a:buFont typeface="Wingdings" charset="2"/>
              <a:buChar char="Ø"/>
            </a:pPr>
            <a:endParaRPr lang="fr-FR" dirty="0" smtClean="0">
              <a:solidFill>
                <a:srgbClr val="841D5C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454019" y="4885266"/>
            <a:ext cx="4385983" cy="1398419"/>
          </a:xfrm>
          <a:prstGeom prst="ellipse">
            <a:avLst/>
          </a:prstGeom>
          <a:solidFill>
            <a:srgbClr val="00B0F0"/>
          </a:solidFill>
          <a:ln>
            <a:solidFill>
              <a:srgbClr val="1325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spcBef>
                <a:spcPts val="1200"/>
              </a:spcBef>
              <a:buClr>
                <a:srgbClr val="EEECE1">
                  <a:lumMod val="50000"/>
                </a:srgbClr>
              </a:buClr>
              <a:buSzPct val="70000"/>
            </a:pPr>
            <a:r>
              <a:rPr lang="fr-FR" sz="2000" dirty="0">
                <a:solidFill>
                  <a:srgbClr val="FFFF00"/>
                </a:solidFill>
              </a:rPr>
              <a:t>Quelle évaluation?</a:t>
            </a:r>
          </a:p>
          <a:p>
            <a:pPr lvl="0" algn="ctr">
              <a:lnSpc>
                <a:spcPts val="2200"/>
              </a:lnSpc>
              <a:spcBef>
                <a:spcPts val="1200"/>
              </a:spcBef>
              <a:buClr>
                <a:srgbClr val="EEECE1">
                  <a:lumMod val="50000"/>
                </a:srgbClr>
              </a:buClr>
              <a:buSzPct val="70000"/>
            </a:pPr>
            <a:r>
              <a:rPr lang="fr-FR" sz="2000" dirty="0">
                <a:solidFill>
                  <a:srgbClr val="FFFF00"/>
                </a:solidFill>
              </a:rPr>
              <a:t>Quel impact budgétaire?</a:t>
            </a:r>
          </a:p>
          <a:p>
            <a:pPr lvl="0" algn="ctr">
              <a:lnSpc>
                <a:spcPts val="2200"/>
              </a:lnSpc>
              <a:spcBef>
                <a:spcPts val="1200"/>
              </a:spcBef>
              <a:buClr>
                <a:srgbClr val="EEECE1">
                  <a:lumMod val="50000"/>
                </a:srgbClr>
              </a:buClr>
              <a:buSzPct val="70000"/>
            </a:pPr>
            <a:r>
              <a:rPr lang="fr-FR" sz="2000" dirty="0">
                <a:solidFill>
                  <a:srgbClr val="FFFF00"/>
                </a:solidFill>
              </a:rPr>
              <a:t>Quelle stratégie?</a:t>
            </a:r>
          </a:p>
        </p:txBody>
      </p:sp>
    </p:spTree>
    <p:extLst>
      <p:ext uri="{BB962C8B-B14F-4D97-AF65-F5344CB8AC3E}">
        <p14:creationId xmlns:p14="http://schemas.microsoft.com/office/powerpoint/2010/main" val="3064593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456</Words>
  <Application>Microsoft Macintosh PowerPoint</Application>
  <PresentationFormat>Format A4 (210 x 297 mm)</PresentationFormat>
  <Paragraphs>97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Arial</vt:lpstr>
      <vt:lpstr>Calibri</vt:lpstr>
      <vt:lpstr>Roboto Condensed</vt:lpstr>
      <vt:lpstr>StarSymbol</vt:lpstr>
      <vt:lpstr>Tahoma</vt:lpstr>
      <vt:lpstr>Wingdings</vt:lpstr>
      <vt:lpstr>Wingdings 3</vt:lpstr>
      <vt:lpstr>Thème Office</vt:lpstr>
      <vt:lpstr>Thème Office</vt:lpstr>
      <vt:lpstr>1_Thème Office</vt:lpstr>
      <vt:lpstr>Thème Office</vt:lpstr>
      <vt:lpstr>2_Thème Office</vt:lpstr>
      <vt:lpstr>3_Thème Office</vt:lpstr>
      <vt:lpstr>4_Thème Office</vt:lpstr>
      <vt:lpstr>DES COÛTS INSOUTENABLES, une nouvelle régulation?</vt:lpstr>
      <vt:lpstr>Le contexte</vt:lpstr>
      <vt:lpstr>AUGMENTATION RAPIDE DES PRIX DES ANTICANCEREUX</vt:lpstr>
      <vt:lpstr>Les grandes étapes du circuit du médicament,  les acteurs, la mise à disposition</vt:lpstr>
      <vt:lpstr>Des paris</vt:lpstr>
      <vt:lpstr>Le prix des anticancéreux Une problématique aussi (surtout?) internationale</vt:lpstr>
      <vt:lpstr>Quelle soutenabilité à terme ? La crainte d’une restriction, une question pour tous</vt:lpstr>
      <vt:lpstr>Présentation PowerPoint</vt:lpstr>
      <vt:lpstr>Et demain?</vt:lpstr>
      <vt:lpstr>Des actions urgentes </vt:lpstr>
      <vt:lpstr>Plan Cancer 2014-2019</vt:lpstr>
      <vt:lpstr>Présentation PowerPoint</vt:lpstr>
      <vt:lpstr>Présentation PowerPoint</vt:lpstr>
    </vt:vector>
  </TitlesOfParts>
  <Company>Le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Justine Laugel</dc:creator>
  <cp:lastModifiedBy>Utilisateur de Microsoft Office</cp:lastModifiedBy>
  <cp:revision>71</cp:revision>
  <cp:lastPrinted>2016-01-28T00:18:56Z</cp:lastPrinted>
  <dcterms:created xsi:type="dcterms:W3CDTF">2010-12-14T09:18:02Z</dcterms:created>
  <dcterms:modified xsi:type="dcterms:W3CDTF">2016-01-28T05:11:12Z</dcterms:modified>
</cp:coreProperties>
</file>