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72" r:id="rId5"/>
    <p:sldId id="259" r:id="rId6"/>
    <p:sldId id="265" r:id="rId7"/>
    <p:sldId id="263" r:id="rId8"/>
    <p:sldId id="276" r:id="rId9"/>
    <p:sldId id="278" r:id="rId10"/>
    <p:sldId id="277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87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2108C-8612-3F44-9784-FEA99B900CAC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43E31-2E30-6F49-98CD-D0851C1822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87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06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25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56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50" y="813182"/>
            <a:ext cx="8172450" cy="1345819"/>
          </a:xfrm>
        </p:spPr>
        <p:txBody>
          <a:bodyPr lIns="180000" anchor="t"/>
          <a:lstStyle>
            <a:lvl1pPr algn="r">
              <a:defRPr sz="2400" b="1" i="0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39DF-F3F4-9144-AAA7-F7E3649526AE}" type="datetimeFigureOut">
              <a:rPr lang="fr-FR"/>
              <a:pPr>
                <a:defRPr/>
              </a:pPr>
              <a:t>12/01/2016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433C-5C46-1743-BA42-7079372932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15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830298"/>
            <a:ext cx="8081309" cy="1143000"/>
          </a:xfrm>
        </p:spPr>
        <p:txBody>
          <a:bodyPr lIns="180000" anchor="t">
            <a:normAutofit/>
          </a:bodyPr>
          <a:lstStyle>
            <a:lvl1pPr algn="r">
              <a:defRPr sz="2400" b="1" i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059" y="2191240"/>
            <a:ext cx="7239000" cy="3979466"/>
          </a:xfrm>
        </p:spPr>
        <p:txBody>
          <a:bodyPr lIns="180000"/>
          <a:lstStyle>
            <a:lvl1pPr>
              <a:defRPr sz="2200" b="1">
                <a:solidFill>
                  <a:srgbClr val="FFFFFF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FFFFFF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BD7E-60ED-6D46-A9DA-B03EC6F794CB}" type="datetimeFigureOut">
              <a:rPr lang="fr-FR"/>
              <a:pPr>
                <a:defRPr/>
              </a:pPr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D0F8-281E-E241-AD81-8A8455BB63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627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7390-9135-D84E-8C5E-B0C600693E0C}" type="datetimeFigureOut">
              <a:rPr lang="fr-FR"/>
              <a:pPr>
                <a:defRPr/>
              </a:pPr>
              <a:t>12/01/2016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2960-9432-5A4F-8C9B-DE9AF7A4EA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261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1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398F-AF2C-4D4E-A0E5-B201FC0DCD77}" type="datetimeFigureOut">
              <a:rPr lang="fr-FR"/>
              <a:pPr>
                <a:defRPr/>
              </a:pPr>
              <a:t>12/01/2016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5EE7-B4BA-9B44-A66B-6FADEFD7A3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66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447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7B3C-94A1-014B-A867-8FE5D7933347}" type="datetimeFigureOut">
              <a:rPr lang="fr-FR"/>
              <a:pPr>
                <a:defRPr/>
              </a:pPr>
              <a:t>12/01/2016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E9B0-700F-BA4B-91E7-19DCDA239A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9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447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0FC2-8C2E-0047-9A1A-6C73E811511B}" type="datetimeFigureOut">
              <a:rPr lang="fr-FR"/>
              <a:pPr>
                <a:defRPr/>
              </a:pPr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F23D-6939-7B4B-B067-CB8329A779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47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447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FE7B-AECD-714B-9D7F-9B98BB8860E1}" type="datetimeFigureOut">
              <a:rPr lang="fr-FR"/>
              <a:pPr>
                <a:defRPr/>
              </a:pPr>
              <a:t>12/01/2016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0D6E-63D9-A642-B00B-19CC15B6EA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516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447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A8C5-9156-324E-9EAE-5C7E3A88E580}" type="datetimeFigureOut">
              <a:rPr lang="fr-FR"/>
              <a:pPr>
                <a:defRPr/>
              </a:pPr>
              <a:t>12/01/2016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1097C-9496-F24C-8A6C-9495CE9630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6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9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54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9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46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05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8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69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77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7E26-D3CF-7B4F-968C-B0459262EC7E}" type="datetimeFigureOut">
              <a:rPr lang="fr-FR" smtClean="0"/>
              <a:t>12/01/2016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55D4-9213-9E48-9C5E-0F4C750D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16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Fond Powerpoint IPC-blanc-petit-AMU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64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33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458A40-2AC3-7947-AC9F-3BD0F24E9E5A}" type="datetimeFigureOut">
              <a:rPr lang="fr-FR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12/01/2016</a:t>
            </a:fld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442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23100" y="6356350"/>
            <a:ext cx="1663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E6C08-0B33-A346-A76F-1228D657D3CC}" type="slidenum">
              <a:rPr lang="fr-FR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9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31859C"/>
          </a:solidFill>
          <a:latin typeface="Helvetica"/>
          <a:ea typeface="ＭＳ Ｐゴシック" charset="0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1859C"/>
          </a:solidFill>
          <a:latin typeface="Helvetica" pitchFamily="34" charset="0"/>
          <a:ea typeface="ＭＳ Ｐゴシック" charset="0"/>
          <a:cs typeface="Helvetica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1859C"/>
          </a:solidFill>
          <a:latin typeface="Helvetica" pitchFamily="34" charset="0"/>
          <a:ea typeface="ＭＳ Ｐゴシック" charset="0"/>
          <a:cs typeface="Helvetica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1859C"/>
          </a:solidFill>
          <a:latin typeface="Helvetica" pitchFamily="34" charset="0"/>
          <a:ea typeface="ＭＳ Ｐゴシック" charset="0"/>
          <a:cs typeface="Helvetica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1859C"/>
          </a:solidFill>
          <a:latin typeface="Helvetica" pitchFamily="34" charset="0"/>
          <a:ea typeface="ＭＳ Ｐゴシック" charset="0"/>
          <a:cs typeface="Helvetica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000" b="1">
          <a:solidFill>
            <a:srgbClr val="31859C"/>
          </a:solidFill>
          <a:latin typeface="Helvetica" pitchFamily="34" charset="0"/>
          <a:cs typeface="Helvetica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000" b="1">
          <a:solidFill>
            <a:srgbClr val="31859C"/>
          </a:solidFill>
          <a:latin typeface="Helvetica" pitchFamily="34" charset="0"/>
          <a:cs typeface="Helvetica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000" b="1">
          <a:solidFill>
            <a:srgbClr val="31859C"/>
          </a:solidFill>
          <a:latin typeface="Helvetica" pitchFamily="34" charset="0"/>
          <a:cs typeface="Helvetica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000" b="1">
          <a:solidFill>
            <a:srgbClr val="31859C"/>
          </a:solidFill>
          <a:latin typeface="Helvetica" pitchFamily="34" charset="0"/>
          <a:cs typeface="Helvetic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Helvetica"/>
          <a:ea typeface="Helvetica" charset="0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Helvetica"/>
          <a:ea typeface="Helvetica" charset="0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Helvetica"/>
          <a:ea typeface="Helvetica" charset="0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1113153"/>
            <a:ext cx="8292827" cy="188584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Dépenses de santé 2014* </a:t>
            </a:r>
            <a:br>
              <a:rPr lang="fr-FR" dirty="0" smtClean="0">
                <a:solidFill>
                  <a:srgbClr val="000090"/>
                </a:solidFill>
              </a:rPr>
            </a:br>
            <a:r>
              <a:rPr lang="fr-FR" sz="3600" dirty="0" smtClean="0">
                <a:solidFill>
                  <a:srgbClr val="000090"/>
                </a:solidFill>
              </a:rPr>
              <a:t>Dépenses de médicaments anti –cancéreux 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63929" y="4339417"/>
            <a:ext cx="3513935" cy="846163"/>
          </a:xfrm>
        </p:spPr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Novembre  2015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/>
          <a:srcRect l="240" r="-2753"/>
          <a:stretch/>
        </p:blipFill>
        <p:spPr>
          <a:xfrm>
            <a:off x="311813" y="3258469"/>
            <a:ext cx="4952116" cy="32204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94679" y="5607669"/>
            <a:ext cx="2940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*Sources DRESS, CNAMTS,</a:t>
            </a:r>
          </a:p>
          <a:p>
            <a:r>
              <a:rPr lang="fr-FR" sz="2000" dirty="0" smtClean="0"/>
              <a:t>IMS </a:t>
            </a:r>
            <a:r>
              <a:rPr lang="fr-FR" sz="2000" dirty="0" err="1" smtClean="0"/>
              <a:t>Health</a:t>
            </a:r>
            <a:r>
              <a:rPr lang="fr-FR" sz="2000" dirty="0" smtClean="0"/>
              <a:t> 2015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7107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0090"/>
                </a:solidFill>
              </a:rPr>
              <a:t>Les dépenses de santé en  2014</a:t>
            </a:r>
            <a:endParaRPr lang="fr-FR" sz="4000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749311" cy="4525963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solidFill>
                  <a:srgbClr val="000090"/>
                </a:solidFill>
              </a:rPr>
              <a:t>190,6 Mds € </a:t>
            </a:r>
            <a:r>
              <a:rPr lang="fr-FR" dirty="0" smtClean="0"/>
              <a:t>, 8,9% du PIB, </a:t>
            </a:r>
            <a:r>
              <a:rPr lang="fr-FR" u="sng" dirty="0" smtClean="0">
                <a:solidFill>
                  <a:srgbClr val="376092"/>
                </a:solidFill>
              </a:rPr>
              <a:t>+3%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400" dirty="0" smtClean="0"/>
              <a:t>( 76,6% &lt; Assurance maladie; 13,5%  &lt; Complémentaires de santé ;     8,5%  &lt; reste à charge ) 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b="1" u="sng" dirty="0" smtClean="0">
                <a:solidFill>
                  <a:srgbClr val="000090"/>
                </a:solidFill>
              </a:rPr>
              <a:t>33,9 Mds € de médicaments</a:t>
            </a:r>
            <a:r>
              <a:rPr lang="fr-FR" dirty="0" smtClean="0">
                <a:solidFill>
                  <a:srgbClr val="376092"/>
                </a:solidFill>
              </a:rPr>
              <a:t>, </a:t>
            </a:r>
            <a:r>
              <a:rPr lang="fr-FR" dirty="0"/>
              <a:t>17,7% des dépenses de </a:t>
            </a:r>
            <a:r>
              <a:rPr lang="fr-FR" dirty="0" smtClean="0"/>
              <a:t>santé, </a:t>
            </a:r>
            <a:r>
              <a:rPr lang="fr-FR" u="sng" dirty="0" smtClean="0">
                <a:solidFill>
                  <a:srgbClr val="376092"/>
                </a:solidFill>
              </a:rPr>
              <a:t>+2,7%</a:t>
            </a:r>
          </a:p>
          <a:p>
            <a:pPr>
              <a:buFont typeface="Wingdings" charset="2"/>
              <a:buChar char="ü"/>
            </a:pPr>
            <a:endParaRPr lang="fr-FR" sz="3000" dirty="0" smtClean="0"/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9067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32" y="2610196"/>
            <a:ext cx="4289367" cy="4247804"/>
          </a:xfrm>
          <a:prstGeom prst="rect">
            <a:avLst/>
          </a:prstGeom>
          <a:noFill/>
          <a:ln w="9525">
            <a:solidFill>
              <a:srgbClr val="ADAD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8" b="-1308"/>
          <a:stretch>
            <a:fillRect/>
          </a:stretch>
        </p:blipFill>
        <p:spPr bwMode="auto">
          <a:xfrm>
            <a:off x="0" y="14755"/>
            <a:ext cx="4854632" cy="5446707"/>
          </a:xfrm>
          <a:prstGeom prst="rect">
            <a:avLst/>
          </a:prstGeom>
          <a:noFill/>
          <a:ln w="9525">
            <a:solidFill>
              <a:srgbClr val="ADAD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515965" cy="4525963"/>
          </a:xfrm>
        </p:spPr>
        <p:txBody>
          <a:bodyPr>
            <a:normAutofit/>
          </a:bodyPr>
          <a:lstStyle/>
          <a:p>
            <a:pPr algn="ctr">
              <a:buFont typeface="Wingdings" charset="2"/>
              <a:buChar char="ü"/>
            </a:pPr>
            <a:r>
              <a:rPr lang="fr-FR" b="1" dirty="0" smtClean="0">
                <a:solidFill>
                  <a:srgbClr val="000090"/>
                </a:solidFill>
              </a:rPr>
              <a:t>13,9 Mds € </a:t>
            </a:r>
            <a:r>
              <a:rPr lang="fr-FR" dirty="0" smtClean="0">
                <a:solidFill>
                  <a:srgbClr val="000090"/>
                </a:solidFill>
              </a:rPr>
              <a:t>de CA à l’hôpital</a:t>
            </a:r>
          </a:p>
          <a:p>
            <a:pPr marL="0" indent="0" algn="ctr">
              <a:buNone/>
            </a:pPr>
            <a:endParaRPr lang="fr-FR" b="1" dirty="0">
              <a:solidFill>
                <a:srgbClr val="000090"/>
              </a:solidFill>
            </a:endParaRPr>
          </a:p>
          <a:p>
            <a:pPr algn="ctr">
              <a:buFont typeface="Wingdings" charset="2"/>
              <a:buChar char="ü"/>
            </a:pPr>
            <a:r>
              <a:rPr lang="fr-FR" b="1" dirty="0" smtClean="0">
                <a:solidFill>
                  <a:srgbClr val="000090"/>
                </a:solidFill>
              </a:rPr>
              <a:t>20 Mds €</a:t>
            </a:r>
            <a:r>
              <a:rPr lang="fr-FR" dirty="0" smtClean="0">
                <a:solidFill>
                  <a:srgbClr val="000090"/>
                </a:solidFill>
              </a:rPr>
              <a:t> de CA en officine</a:t>
            </a:r>
            <a:r>
              <a:rPr lang="fr-FR" dirty="0">
                <a:solidFill>
                  <a:srgbClr val="000090"/>
                </a:solidFill>
              </a:rPr>
              <a:t> </a:t>
            </a:r>
            <a:endParaRPr lang="fr-FR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fr-FR" dirty="0" smtClean="0"/>
              <a:t>                     </a:t>
            </a:r>
            <a:r>
              <a:rPr lang="fr-FR" dirty="0"/>
              <a:t> </a:t>
            </a:r>
            <a:r>
              <a:rPr lang="fr-FR" dirty="0" smtClean="0"/>
              <a:t> - </a:t>
            </a:r>
            <a:r>
              <a:rPr lang="fr-FR" sz="2400" dirty="0" smtClean="0"/>
              <a:t>13 000 spécialités en 2014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              -   80% des spécialités sont remboursables,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             -   </a:t>
            </a:r>
            <a:r>
              <a:rPr lang="fr-FR" sz="2400" dirty="0" err="1" smtClean="0"/>
              <a:t>Spéc</a:t>
            </a:r>
            <a:r>
              <a:rPr lang="fr-FR" sz="2400" dirty="0" smtClean="0"/>
              <a:t>. remboursables= 90% CA des officines .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000090"/>
                </a:solidFill>
              </a:rPr>
              <a:t>33,9 Mds € </a:t>
            </a:r>
            <a:r>
              <a:rPr lang="fr-FR" sz="3600" dirty="0" smtClean="0">
                <a:solidFill>
                  <a:srgbClr val="000090"/>
                </a:solidFill>
              </a:rPr>
              <a:t>de dépenses de médicaments en 2014</a:t>
            </a:r>
            <a:endParaRPr lang="fr-FR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half" idx="1"/>
          </p:nvPr>
        </p:nvSpPr>
        <p:spPr>
          <a:xfrm>
            <a:off x="399010" y="482140"/>
            <a:ext cx="8046719" cy="544184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fr-FR" sz="2000" dirty="0" smtClean="0">
              <a:solidFill>
                <a:schemeClr val="tx2"/>
              </a:solidFill>
            </a:endParaRPr>
          </a:p>
          <a:p>
            <a:pPr marL="0" indent="0" algn="ctr">
              <a:buNone/>
              <a:defRPr/>
            </a:pPr>
            <a:r>
              <a:rPr lang="fr-FR" b="1" dirty="0" smtClean="0">
                <a:solidFill>
                  <a:schemeClr val="tx2"/>
                </a:solidFill>
              </a:rPr>
              <a:t>Médicaments du cancer à l’Hôpital ( 2013 )</a:t>
            </a:r>
          </a:p>
          <a:p>
            <a:pPr marL="0" indent="0" algn="ctr">
              <a:buNone/>
              <a:defRPr/>
            </a:pP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 - source Inca-</a:t>
            </a:r>
          </a:p>
          <a:p>
            <a:pPr marL="0" indent="0">
              <a:buNone/>
              <a:defRPr/>
            </a:pP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fr-FR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fr-FR" b="1" dirty="0" smtClean="0">
                <a:solidFill>
                  <a:schemeClr val="tx2"/>
                </a:solidFill>
              </a:rPr>
              <a:t>1</a:t>
            </a:r>
            <a:r>
              <a:rPr lang="fr-FR" b="1" dirty="0" smtClean="0">
                <a:solidFill>
                  <a:srgbClr val="000090"/>
                </a:solidFill>
              </a:rPr>
              <a:t>,5 Milliards € </a:t>
            </a:r>
            <a:r>
              <a:rPr lang="fr-FR" b="1" dirty="0" smtClean="0">
                <a:solidFill>
                  <a:schemeClr val="tx2"/>
                </a:solidFill>
              </a:rPr>
              <a:t>de molécules </a:t>
            </a:r>
            <a:r>
              <a:rPr lang="fr-FR" dirty="0" smtClean="0">
                <a:solidFill>
                  <a:schemeClr val="tx2"/>
                </a:solidFill>
              </a:rPr>
              <a:t>« en sus des GHS »,</a:t>
            </a:r>
          </a:p>
          <a:p>
            <a:pPr>
              <a:defRPr/>
            </a:pP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fr-FR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tx2"/>
                </a:solidFill>
              </a:rPr>
              <a:t> dont 71% de biothérapie 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987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23" y="3761336"/>
            <a:ext cx="162242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258763"/>
            <a:ext cx="808196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200" dirty="0" smtClean="0">
                <a:solidFill>
                  <a:srgbClr val="000090"/>
                </a:solidFill>
              </a:rPr>
              <a:t>Médicaments du cancer 2014 , dépenses de  ville .</a:t>
            </a:r>
            <a:br>
              <a:rPr lang="fr-FR" sz="3200" dirty="0" smtClean="0">
                <a:solidFill>
                  <a:srgbClr val="000090"/>
                </a:solidFill>
              </a:rPr>
            </a:br>
            <a:r>
              <a:rPr lang="fr-FR" sz="2700" dirty="0">
                <a:solidFill>
                  <a:srgbClr val="000090"/>
                </a:solidFill>
              </a:rPr>
              <a:t>-</a:t>
            </a:r>
            <a:r>
              <a:rPr lang="fr-FR" sz="2700" b="0" dirty="0" smtClean="0">
                <a:solidFill>
                  <a:srgbClr val="000090"/>
                </a:solidFill>
              </a:rPr>
              <a:t>source CNAMTS-</a:t>
            </a:r>
            <a:endParaRPr lang="fr-FR" sz="2700" b="0" dirty="0">
              <a:solidFill>
                <a:srgbClr val="000090"/>
              </a:solidFill>
            </a:endParaRPr>
          </a:p>
        </p:txBody>
      </p:sp>
      <p:sp>
        <p:nvSpPr>
          <p:cNvPr id="80898" name="Espace réservé du contenu 2"/>
          <p:cNvSpPr>
            <a:spLocks noGrp="1"/>
          </p:cNvSpPr>
          <p:nvPr>
            <p:ph idx="1"/>
          </p:nvPr>
        </p:nvSpPr>
        <p:spPr>
          <a:xfrm>
            <a:off x="0" y="2190750"/>
            <a:ext cx="9143999" cy="39798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2400" b="0" dirty="0">
                <a:solidFill>
                  <a:srgbClr val="000090"/>
                </a:solidFill>
                <a:latin typeface="Helvetica" charset="0"/>
              </a:rPr>
              <a:t>Une dépense conséquente (# </a:t>
            </a:r>
            <a:r>
              <a:rPr lang="fr-FR" sz="2400" b="1" dirty="0">
                <a:solidFill>
                  <a:srgbClr val="000090"/>
                </a:solidFill>
                <a:latin typeface="Helvetica" charset="0"/>
              </a:rPr>
              <a:t>9</a:t>
            </a:r>
            <a:r>
              <a:rPr lang="fr-FR" sz="2400" b="1" dirty="0" smtClean="0">
                <a:solidFill>
                  <a:srgbClr val="000090"/>
                </a:solidFill>
                <a:latin typeface="Helvetica" charset="0"/>
              </a:rPr>
              <a:t>%</a:t>
            </a:r>
            <a:r>
              <a:rPr lang="fr-FR" sz="2400" b="0" dirty="0" smtClean="0">
                <a:solidFill>
                  <a:srgbClr val="000090"/>
                </a:solidFill>
                <a:latin typeface="Helvetica" charset="0"/>
              </a:rPr>
              <a:t> des dépenses de médicaments)  </a:t>
            </a:r>
            <a:endParaRPr lang="fr-FR" sz="2400" b="0" dirty="0">
              <a:solidFill>
                <a:srgbClr val="000090"/>
              </a:solidFill>
              <a:latin typeface="Helvetica" charset="0"/>
            </a:endParaRPr>
          </a:p>
          <a:p>
            <a:pPr marL="0" indent="0">
              <a:buFont typeface="Arial" charset="0"/>
              <a:buNone/>
            </a:pPr>
            <a:r>
              <a:rPr lang="fr-FR" sz="2400" b="0" dirty="0">
                <a:solidFill>
                  <a:srgbClr val="000090"/>
                </a:solidFill>
                <a:latin typeface="Helvetica" charset="0"/>
              </a:rPr>
              <a:t>et en croissance </a:t>
            </a:r>
            <a:r>
              <a:rPr lang="fr-FR" sz="2400" dirty="0" smtClean="0">
                <a:solidFill>
                  <a:srgbClr val="000090"/>
                </a:solidFill>
                <a:latin typeface="Helvetica" charset="0"/>
              </a:rPr>
              <a:t>soutenu</a:t>
            </a:r>
            <a:r>
              <a:rPr lang="fr-FR" sz="2400" b="0" dirty="0" smtClean="0">
                <a:solidFill>
                  <a:srgbClr val="000090"/>
                </a:solidFill>
                <a:latin typeface="Helvetica" charset="0"/>
              </a:rPr>
              <a:t>e </a:t>
            </a:r>
            <a:r>
              <a:rPr lang="fr-FR" sz="2400" b="0" dirty="0">
                <a:solidFill>
                  <a:srgbClr val="000090"/>
                </a:solidFill>
                <a:latin typeface="Helvetica" charset="0"/>
              </a:rPr>
              <a:t>( </a:t>
            </a:r>
            <a:r>
              <a:rPr lang="fr-FR" sz="2400" b="1" dirty="0">
                <a:solidFill>
                  <a:srgbClr val="000090"/>
                </a:solidFill>
                <a:latin typeface="Helvetica" charset="0"/>
              </a:rPr>
              <a:t>+ 9%</a:t>
            </a:r>
            <a:r>
              <a:rPr lang="fr-FR" sz="2400" b="0" dirty="0">
                <a:solidFill>
                  <a:srgbClr val="000090"/>
                </a:solidFill>
                <a:latin typeface="Helvetica" charset="0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fr-FR" sz="2400" b="0" dirty="0">
              <a:solidFill>
                <a:srgbClr val="000090"/>
              </a:solidFill>
              <a:latin typeface="Helvetica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sz="2400" b="1" dirty="0" smtClean="0">
                <a:solidFill>
                  <a:srgbClr val="000090"/>
                </a:solidFill>
                <a:latin typeface="Helvetica" charset="0"/>
              </a:rPr>
              <a:t># 2 Mds€</a:t>
            </a:r>
            <a:r>
              <a:rPr lang="fr-FR" sz="2400" dirty="0" smtClean="0">
                <a:solidFill>
                  <a:srgbClr val="000090"/>
                </a:solidFill>
                <a:latin typeface="Helvetica" charset="0"/>
              </a:rPr>
              <a:t> </a:t>
            </a:r>
            <a:r>
              <a:rPr lang="fr-FR" sz="2400" b="0" dirty="0" smtClean="0">
                <a:solidFill>
                  <a:srgbClr val="000090"/>
                </a:solidFill>
                <a:latin typeface="Helvetica" charset="0"/>
              </a:rPr>
              <a:t>dans les  </a:t>
            </a:r>
            <a:r>
              <a:rPr lang="fr-FR" sz="2400" b="0" dirty="0">
                <a:solidFill>
                  <a:srgbClr val="000090"/>
                </a:solidFill>
                <a:latin typeface="Helvetica" charset="0"/>
              </a:rPr>
              <a:t>spécialités de ville </a:t>
            </a:r>
            <a:r>
              <a:rPr lang="fr-FR" sz="2400" b="0" dirty="0" smtClean="0">
                <a:solidFill>
                  <a:srgbClr val="000090"/>
                </a:solidFill>
                <a:latin typeface="Helvetica" charset="0"/>
              </a:rPr>
              <a:t>et  rétrocédées</a:t>
            </a:r>
            <a:endParaRPr lang="fr-FR" sz="2400" b="0" dirty="0">
              <a:solidFill>
                <a:srgbClr val="000090"/>
              </a:solidFill>
              <a:latin typeface="Helvetica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sz="2400" b="0" dirty="0">
                <a:solidFill>
                  <a:srgbClr val="000090"/>
                </a:solidFill>
                <a:latin typeface="Helvetica" charset="0"/>
              </a:rPr>
              <a:t>sur un total de </a:t>
            </a:r>
            <a:r>
              <a:rPr lang="fr-FR" sz="2400" b="1" dirty="0">
                <a:solidFill>
                  <a:srgbClr val="000090"/>
                </a:solidFill>
                <a:latin typeface="Helvetica" charset="0"/>
              </a:rPr>
              <a:t># </a:t>
            </a:r>
            <a:r>
              <a:rPr lang="fr-FR" sz="2400" b="1" dirty="0" smtClean="0">
                <a:solidFill>
                  <a:srgbClr val="000090"/>
                </a:solidFill>
                <a:latin typeface="Helvetica" charset="0"/>
              </a:rPr>
              <a:t>20 Mds€*  </a:t>
            </a:r>
            <a:endParaRPr lang="fr-FR" sz="2400" b="1" dirty="0">
              <a:solidFill>
                <a:srgbClr val="000090"/>
              </a:solidFill>
              <a:latin typeface="Helvetica" charset="0"/>
            </a:endParaRPr>
          </a:p>
          <a:p>
            <a:pPr marL="0" indent="0">
              <a:buFont typeface="Arial" charset="0"/>
              <a:buNone/>
            </a:pPr>
            <a:r>
              <a:rPr lang="fr-FR" sz="2400" b="0" dirty="0">
                <a:solidFill>
                  <a:srgbClr val="000090"/>
                </a:solidFill>
                <a:latin typeface="Helvetica" charset="0"/>
              </a:rPr>
              <a:t>                                   </a:t>
            </a:r>
          </a:p>
          <a:p>
            <a:pPr marL="0" indent="0">
              <a:buFont typeface="Arial" charset="0"/>
              <a:buNone/>
            </a:pPr>
            <a:r>
              <a:rPr lang="fr-FR" sz="2400" b="0" dirty="0">
                <a:solidFill>
                  <a:srgbClr val="000090"/>
                </a:solidFill>
                <a:latin typeface="Helvetica" charset="0"/>
              </a:rPr>
              <a:t> </a:t>
            </a:r>
            <a:r>
              <a:rPr lang="fr-FR" sz="2000" b="0" dirty="0" smtClean="0">
                <a:solidFill>
                  <a:srgbClr val="000090"/>
                </a:solidFill>
                <a:latin typeface="Helvetica" charset="0"/>
              </a:rPr>
              <a:t>(*dont 1,9M</a:t>
            </a:r>
            <a:r>
              <a:rPr lang="fr-FR" sz="2000" b="0" dirty="0">
                <a:solidFill>
                  <a:srgbClr val="000090"/>
                </a:solidFill>
                <a:latin typeface="Helvetica" charset="0"/>
              </a:rPr>
              <a:t>€ anti </a:t>
            </a:r>
            <a:r>
              <a:rPr lang="fr-FR" sz="2000" b="0" dirty="0" smtClean="0">
                <a:solidFill>
                  <a:srgbClr val="000090"/>
                </a:solidFill>
                <a:latin typeface="Helvetica" charset="0"/>
              </a:rPr>
              <a:t>hypertenseurs,1,3 </a:t>
            </a:r>
            <a:r>
              <a:rPr lang="fr-FR" sz="2000" b="0" dirty="0">
                <a:solidFill>
                  <a:srgbClr val="000090"/>
                </a:solidFill>
                <a:latin typeface="Helvetica" charset="0"/>
              </a:rPr>
              <a:t>M€ anti diabétiques ,</a:t>
            </a:r>
            <a:r>
              <a:rPr lang="fr-FR" sz="2000" b="0" dirty="0" smtClean="0">
                <a:solidFill>
                  <a:srgbClr val="000090"/>
                </a:solidFill>
                <a:latin typeface="Helvetica" charset="0"/>
              </a:rPr>
              <a:t>1M</a:t>
            </a:r>
            <a:r>
              <a:rPr lang="fr-FR" sz="2000" b="0" dirty="0">
                <a:solidFill>
                  <a:srgbClr val="000090"/>
                </a:solidFill>
                <a:latin typeface="Helvetica" charset="0"/>
              </a:rPr>
              <a:t>€ </a:t>
            </a:r>
            <a:r>
              <a:rPr lang="fr-FR" sz="2000" b="0" dirty="0" err="1" smtClean="0">
                <a:solidFill>
                  <a:srgbClr val="000090"/>
                </a:solidFill>
                <a:latin typeface="Helvetica" charset="0"/>
              </a:rPr>
              <a:t>hypolipémiants</a:t>
            </a:r>
            <a:r>
              <a:rPr lang="fr-FR" sz="2000" b="0" dirty="0" smtClean="0">
                <a:solidFill>
                  <a:srgbClr val="000090"/>
                </a:solidFill>
                <a:latin typeface="Helvetica" charset="0"/>
              </a:rPr>
              <a:t>)</a:t>
            </a:r>
            <a:endParaRPr lang="fr-FR" sz="2000" b="0" dirty="0">
              <a:solidFill>
                <a:srgbClr val="000090"/>
              </a:solidFill>
              <a:latin typeface="Helvetica" charset="0"/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/>
          <a:srcRect l="62394" t="3405" b="-14719"/>
          <a:stretch/>
        </p:blipFill>
        <p:spPr>
          <a:xfrm>
            <a:off x="6694090" y="889940"/>
            <a:ext cx="2170070" cy="10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4703423" y="1729032"/>
            <a:ext cx="1223840" cy="902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927263" y="2631852"/>
            <a:ext cx="30603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Croissance des anti- cancéreux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5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5965" b="-6847"/>
          <a:stretch/>
        </p:blipFill>
        <p:spPr>
          <a:xfrm>
            <a:off x="229317" y="1227161"/>
            <a:ext cx="8121515" cy="4647344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7" y="731904"/>
            <a:ext cx="8121515" cy="723696"/>
          </a:xfrm>
          <a:prstGeom prst="rect">
            <a:avLst/>
          </a:prstGeom>
          <a:ln>
            <a:solidFill>
              <a:srgbClr val="B9CDE5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715000" y="3249082"/>
            <a:ext cx="917222" cy="155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8" name="Arrondir un rectangle à un seul coin 7"/>
          <p:cNvSpPr/>
          <p:nvPr/>
        </p:nvSpPr>
        <p:spPr>
          <a:xfrm>
            <a:off x="1354667" y="3210276"/>
            <a:ext cx="1340555" cy="155223"/>
          </a:xfrm>
          <a:prstGeom prst="round1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634662" y="3256238"/>
            <a:ext cx="2102556" cy="77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37218" y="4445000"/>
            <a:ext cx="987778" cy="239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441222" y="4162778"/>
            <a:ext cx="1128889" cy="282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93889" y="3365499"/>
            <a:ext cx="7478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871258" y="4564944"/>
            <a:ext cx="8437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57353" y="4445000"/>
            <a:ext cx="1113905" cy="239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29317" y="0"/>
            <a:ext cx="84956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anti-cancéreux en 2014 ont représenté une dépense  de 2  017 M€</a:t>
            </a:r>
            <a:r>
              <a:rPr lang="fr-FR" dirty="0" smtClean="0">
                <a:solidFill>
                  <a:srgbClr val="002060"/>
                </a:solidFill>
              </a:rPr>
              <a:t>, 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soit 18% des 11 000 M€ de dépenses de spécialités «  de ville »( + 9% par rapport à 2013) 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53" y="794476"/>
            <a:ext cx="8595180" cy="5521059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511553" y="4745472"/>
            <a:ext cx="6209188" cy="882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13620" y="86590"/>
            <a:ext cx="690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90"/>
                </a:solidFill>
              </a:rPr>
              <a:t>Dans les 10 premiers médicaments remboursés en ville</a:t>
            </a:r>
          </a:p>
          <a:p>
            <a:pPr algn="ctr"/>
            <a:r>
              <a:rPr lang="fr-FR" sz="2000" b="1" dirty="0" smtClean="0">
                <a:solidFill>
                  <a:srgbClr val="000090"/>
                </a:solidFill>
              </a:rPr>
              <a:t>  -2,6 Mds€-  figurent 2 anti-cancéreux </a:t>
            </a:r>
            <a:endParaRPr lang="fr-FR" sz="2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apos intérieur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253</Words>
  <Application>Microsoft Office PowerPoint</Application>
  <PresentationFormat>Affichage à l'écran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Diapos intérieures</vt:lpstr>
      <vt:lpstr>Dépenses de santé 2014*  Dépenses de médicaments anti –cancéreux </vt:lpstr>
      <vt:lpstr>Les dépenses de santé en  2014</vt:lpstr>
      <vt:lpstr>Présentation PowerPoint</vt:lpstr>
      <vt:lpstr>33,9 Mds € de dépenses de médicaments en 2014</vt:lpstr>
      <vt:lpstr>Présentation PowerPoint</vt:lpstr>
      <vt:lpstr>Médicaments du cancer 2014 , dépenses de  ville . -source CNAMTS-</vt:lpstr>
      <vt:lpstr>Présentation PowerPoint</vt:lpstr>
      <vt:lpstr>Présentation PowerPoint</vt:lpstr>
      <vt:lpstr>Présentation PowerPoint</vt:lpstr>
    </vt:vector>
  </TitlesOfParts>
  <Company>ipc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Dépenses de santé</dc:title>
  <dc:creator>dominique maraninchi</dc:creator>
  <cp:lastModifiedBy>MARANINCHI Dominique</cp:lastModifiedBy>
  <cp:revision>28</cp:revision>
  <dcterms:created xsi:type="dcterms:W3CDTF">2015-10-08T08:29:27Z</dcterms:created>
  <dcterms:modified xsi:type="dcterms:W3CDTF">2016-01-12T17:36:00Z</dcterms:modified>
</cp:coreProperties>
</file>